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6"/>
  </p:sldMasterIdLst>
  <p:notesMasterIdLst>
    <p:notesMasterId r:id="rId54"/>
  </p:notesMasterIdLst>
  <p:handoutMasterIdLst>
    <p:handoutMasterId r:id="rId55"/>
  </p:handoutMasterIdLst>
  <p:sldIdLst>
    <p:sldId id="327" r:id="rId7"/>
    <p:sldId id="330" r:id="rId8"/>
    <p:sldId id="331" r:id="rId9"/>
    <p:sldId id="332" r:id="rId10"/>
    <p:sldId id="298" r:id="rId11"/>
    <p:sldId id="262" r:id="rId12"/>
    <p:sldId id="263" r:id="rId13"/>
    <p:sldId id="334" r:id="rId14"/>
    <p:sldId id="335" r:id="rId15"/>
    <p:sldId id="264" r:id="rId16"/>
    <p:sldId id="266" r:id="rId17"/>
    <p:sldId id="337" r:id="rId18"/>
    <p:sldId id="276" r:id="rId19"/>
    <p:sldId id="303" r:id="rId20"/>
    <p:sldId id="293" r:id="rId21"/>
    <p:sldId id="277" r:id="rId22"/>
    <p:sldId id="284" r:id="rId23"/>
    <p:sldId id="333" r:id="rId24"/>
    <p:sldId id="338" r:id="rId25"/>
    <p:sldId id="305" r:id="rId26"/>
    <p:sldId id="307" r:id="rId27"/>
    <p:sldId id="306" r:id="rId28"/>
    <p:sldId id="308" r:id="rId29"/>
    <p:sldId id="270" r:id="rId30"/>
    <p:sldId id="309" r:id="rId31"/>
    <p:sldId id="310" r:id="rId32"/>
    <p:sldId id="311" r:id="rId33"/>
    <p:sldId id="312" r:id="rId34"/>
    <p:sldId id="314" r:id="rId35"/>
    <p:sldId id="313" r:id="rId36"/>
    <p:sldId id="315" r:id="rId37"/>
    <p:sldId id="316" r:id="rId38"/>
    <p:sldId id="317" r:id="rId39"/>
    <p:sldId id="294" r:id="rId40"/>
    <p:sldId id="296" r:id="rId41"/>
    <p:sldId id="318" r:id="rId42"/>
    <p:sldId id="319" r:id="rId43"/>
    <p:sldId id="321" r:id="rId44"/>
    <p:sldId id="322" r:id="rId45"/>
    <p:sldId id="323" r:id="rId46"/>
    <p:sldId id="324" r:id="rId47"/>
    <p:sldId id="288" r:id="rId48"/>
    <p:sldId id="289" r:id="rId49"/>
    <p:sldId id="320" r:id="rId50"/>
    <p:sldId id="274" r:id="rId51"/>
    <p:sldId id="275" r:id="rId52"/>
    <p:sldId id="329" r:id="rId53"/>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p:scale>
          <a:sx n="100" d="100"/>
          <a:sy n="100" d="100"/>
        </p:scale>
        <p:origin x="1248" y="-7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handoutMaster" Target="handoutMasters/handoutMaster1.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viewProps" Target="viewProps.xml"/><Relationship Id="rId5" Type="http://schemas.openxmlformats.org/officeDocument/2006/relationships/customXml" Target="../customXml/item5.xml"/><Relationship Id="rId61" Type="http://schemas.microsoft.com/office/2016/11/relationships/changesInfo" Target="changesInfos/changesInfo1.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commentAuthors" Target="commentAuthors.xml"/><Relationship Id="rId8" Type="http://schemas.openxmlformats.org/officeDocument/2006/relationships/slide" Target="slides/slide2.xml"/><Relationship Id="rId51" Type="http://schemas.openxmlformats.org/officeDocument/2006/relationships/slide" Target="slides/slide45.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theme" Target="theme/theme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notesMaster" Target="notesMasters/notesMaster1.xml"/><Relationship Id="rId62"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Master" Target="slideMasters/slideMaster1.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presProps" Target="presProps.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tableStyles" Target="tableStyles.xml"/><Relationship Id="rId4" Type="http://schemas.openxmlformats.org/officeDocument/2006/relationships/customXml" Target="../customXml/item4.xml"/><Relationship Id="rId9" Type="http://schemas.openxmlformats.org/officeDocument/2006/relationships/slide" Target="slides/slide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C017977-6475-4462-BDB2-2DB34589F497}" type="doc">
      <dgm:prSet loTypeId="urn:microsoft.com/office/officeart/2005/8/layout/bProcess3" loCatId="process" qsTypeId="urn:microsoft.com/office/officeart/2005/8/quickstyle/simple4" qsCatId="simple" csTypeId="urn:microsoft.com/office/officeart/2005/8/colors/accent1_2" csCatId="accent1" phldr="1"/>
      <dgm:spPr/>
      <dgm:t>
        <a:bodyPr/>
        <a:lstStyle/>
        <a:p>
          <a:endParaRPr lang="en-US"/>
        </a:p>
      </dgm:t>
    </dgm:pt>
    <dgm:pt modelId="{358483F3-5C68-4E55-B0BF-E44A70F9CE83}">
      <dgm:prSet phldrT="[Text]" custT="1"/>
      <dgm:spPr/>
      <dgm:t>
        <a:bodyPr/>
        <a:lstStyle/>
        <a:p>
          <a:r>
            <a:rPr lang="en-US" sz="2000" dirty="0"/>
            <a:t>Created</a:t>
          </a:r>
          <a:r>
            <a:rPr lang="en-US" sz="2000" baseline="0" dirty="0"/>
            <a:t> helper functions in order to use the API effectively.  </a:t>
          </a:r>
          <a:endParaRPr lang="en-US" sz="2000" dirty="0"/>
        </a:p>
      </dgm:t>
    </dgm:pt>
    <dgm:pt modelId="{480476B3-97F2-4373-A295-44EF29C71A2C}" type="parTrans" cxnId="{D8FAAAFF-201C-4FC7-8DA9-4389BF85CB59}">
      <dgm:prSet/>
      <dgm:spPr/>
      <dgm:t>
        <a:bodyPr/>
        <a:lstStyle/>
        <a:p>
          <a:endParaRPr lang="en-US"/>
        </a:p>
      </dgm:t>
    </dgm:pt>
    <dgm:pt modelId="{082FE32E-B968-43FB-847C-9A0A2A8E678C}" type="sibTrans" cxnId="{D8FAAAFF-201C-4FC7-8DA9-4389BF85CB59}">
      <dgm:prSet/>
      <dgm:spPr/>
      <dgm:t>
        <a:bodyPr/>
        <a:lstStyle/>
        <a:p>
          <a:endParaRPr lang="en-US"/>
        </a:p>
      </dgm:t>
    </dgm:pt>
    <dgm:pt modelId="{44346304-DD29-4AF9-8169-B548D16B6294}">
      <dgm:prSet phldrT="[Text]" custT="1"/>
      <dgm:spPr/>
      <dgm:t>
        <a:bodyPr/>
        <a:lstStyle/>
        <a:p>
          <a:r>
            <a:rPr lang="en-US" sz="2000" dirty="0"/>
            <a:t>Requested the data from the SpaceX API via URL.</a:t>
          </a:r>
        </a:p>
      </dgm:t>
    </dgm:pt>
    <dgm:pt modelId="{ADEA0CFD-7BCE-4CF7-9A39-109F3D57B1B1}" type="parTrans" cxnId="{06EA3606-EDB1-4689-B0E2-9CFF2F0B508B}">
      <dgm:prSet/>
      <dgm:spPr/>
      <dgm:t>
        <a:bodyPr/>
        <a:lstStyle/>
        <a:p>
          <a:endParaRPr lang="en-US"/>
        </a:p>
      </dgm:t>
    </dgm:pt>
    <dgm:pt modelId="{4456A14A-872C-44BC-B47C-C1FB9D3A5B96}" type="sibTrans" cxnId="{06EA3606-EDB1-4689-B0E2-9CFF2F0B508B}">
      <dgm:prSet/>
      <dgm:spPr/>
      <dgm:t>
        <a:bodyPr/>
        <a:lstStyle/>
        <a:p>
          <a:endParaRPr lang="en-US"/>
        </a:p>
      </dgm:t>
    </dgm:pt>
    <dgm:pt modelId="{BA50EB12-5097-4815-B4B8-C57CED765CC1}">
      <dgm:prSet phldrT="[Text]" custT="1"/>
      <dgm:spPr/>
      <dgm:t>
        <a:bodyPr/>
        <a:lstStyle/>
        <a:p>
          <a:r>
            <a:rPr lang="en-US" sz="2000" dirty="0"/>
            <a:t>Utilized the API again in order to collect data based on a rocket’s Identification.</a:t>
          </a:r>
        </a:p>
      </dgm:t>
    </dgm:pt>
    <dgm:pt modelId="{76204410-0BA0-4B1F-9AC7-A77B0A38C91D}" type="parTrans" cxnId="{2E6296A8-BE3F-4933-85A7-B3B38656B61F}">
      <dgm:prSet/>
      <dgm:spPr/>
      <dgm:t>
        <a:bodyPr/>
        <a:lstStyle/>
        <a:p>
          <a:endParaRPr lang="en-US"/>
        </a:p>
      </dgm:t>
    </dgm:pt>
    <dgm:pt modelId="{C87786ED-1C6C-4629-ADA5-5F51602B8ABB}" type="sibTrans" cxnId="{2E6296A8-BE3F-4933-85A7-B3B38656B61F}">
      <dgm:prSet/>
      <dgm:spPr/>
      <dgm:t>
        <a:bodyPr/>
        <a:lstStyle/>
        <a:p>
          <a:endParaRPr lang="en-US"/>
        </a:p>
      </dgm:t>
    </dgm:pt>
    <dgm:pt modelId="{66F93E39-E696-4B50-A434-A1F854D91FB7}">
      <dgm:prSet custT="1"/>
      <dgm:spPr/>
      <dgm:t>
        <a:bodyPr/>
        <a:lstStyle/>
        <a:p>
          <a:r>
            <a:rPr lang="en-US" sz="2000" dirty="0"/>
            <a:t>Used </a:t>
          </a:r>
          <a:r>
            <a:rPr lang="en-US" sz="2000" b="1" i="1" dirty="0"/>
            <a:t>.</a:t>
          </a:r>
          <a:r>
            <a:rPr lang="en-US" sz="2000" b="1" i="1" dirty="0" err="1"/>
            <a:t>json</a:t>
          </a:r>
          <a:r>
            <a:rPr lang="en-US" sz="2000" b="1" i="1" dirty="0"/>
            <a:t>() </a:t>
          </a:r>
          <a:r>
            <a:rPr lang="en-US" sz="2000" dirty="0"/>
            <a:t>and </a:t>
          </a:r>
          <a:r>
            <a:rPr lang="en-US" sz="2000" b="1" i="1" dirty="0"/>
            <a:t>.</a:t>
          </a:r>
          <a:r>
            <a:rPr lang="en-US" sz="2000" b="1" i="1" dirty="0" err="1"/>
            <a:t>json_normalize</a:t>
          </a:r>
          <a:r>
            <a:rPr lang="en-US" sz="2000" b="1" i="1" dirty="0"/>
            <a:t>() </a:t>
          </a:r>
          <a:r>
            <a:rPr lang="en-US" sz="2000" dirty="0"/>
            <a:t>to decode the collected data and convert into a Pandas data frame. </a:t>
          </a:r>
        </a:p>
      </dgm:t>
    </dgm:pt>
    <dgm:pt modelId="{0668B2F1-8552-4141-A3B3-8A9CCE690439}" type="parTrans" cxnId="{119D7487-28D4-4F95-92DC-D7B2BC73DD65}">
      <dgm:prSet/>
      <dgm:spPr/>
      <dgm:t>
        <a:bodyPr/>
        <a:lstStyle/>
        <a:p>
          <a:endParaRPr lang="en-US"/>
        </a:p>
      </dgm:t>
    </dgm:pt>
    <dgm:pt modelId="{34CA85F1-66FF-4C9A-98E8-C1ED6C1B1C30}" type="sibTrans" cxnId="{119D7487-28D4-4F95-92DC-D7B2BC73DD65}">
      <dgm:prSet/>
      <dgm:spPr/>
      <dgm:t>
        <a:bodyPr/>
        <a:lstStyle/>
        <a:p>
          <a:endParaRPr lang="en-US"/>
        </a:p>
      </dgm:t>
    </dgm:pt>
    <dgm:pt modelId="{C7DB2BCE-92F4-48BA-A1A4-79E549AC0E64}">
      <dgm:prSet phldrT="[Text]" custT="1"/>
      <dgm:spPr/>
      <dgm:t>
        <a:bodyPr/>
        <a:lstStyle/>
        <a:p>
          <a:r>
            <a:rPr lang="en-US" sz="2000" dirty="0"/>
            <a:t>Appointed the newly collected data to lists once again.</a:t>
          </a:r>
        </a:p>
      </dgm:t>
    </dgm:pt>
    <dgm:pt modelId="{B960B5EE-5250-4193-A432-41671B7AA0D9}" type="parTrans" cxnId="{31626F1C-3974-45CA-A3F2-1391255C4278}">
      <dgm:prSet/>
      <dgm:spPr/>
      <dgm:t>
        <a:bodyPr/>
        <a:lstStyle/>
        <a:p>
          <a:endParaRPr lang="en-US"/>
        </a:p>
      </dgm:t>
    </dgm:pt>
    <dgm:pt modelId="{0590C413-748C-4E3D-96D1-6BF5FD574F02}" type="sibTrans" cxnId="{31626F1C-3974-45CA-A3F2-1391255C4278}">
      <dgm:prSet/>
      <dgm:spPr/>
      <dgm:t>
        <a:bodyPr/>
        <a:lstStyle/>
        <a:p>
          <a:endParaRPr lang="en-US"/>
        </a:p>
      </dgm:t>
    </dgm:pt>
    <dgm:pt modelId="{8523BAAA-0DE6-4334-A128-70B65567FD66}">
      <dgm:prSet phldrT="[Text]" custT="1"/>
      <dgm:spPr/>
      <dgm:t>
        <a:bodyPr/>
        <a:lstStyle/>
        <a:p>
          <a:r>
            <a:rPr lang="en-US" sz="2000" dirty="0"/>
            <a:t>Created a final data frame containing all the data to be analyzed.</a:t>
          </a:r>
        </a:p>
      </dgm:t>
    </dgm:pt>
    <dgm:pt modelId="{D1E30C89-345D-44B3-AAE4-5E5F49138A7F}" type="parTrans" cxnId="{6E3A0D9E-4BC3-480F-BD14-2B5D30E1B0C9}">
      <dgm:prSet/>
      <dgm:spPr/>
      <dgm:t>
        <a:bodyPr/>
        <a:lstStyle/>
        <a:p>
          <a:endParaRPr lang="en-US"/>
        </a:p>
      </dgm:t>
    </dgm:pt>
    <dgm:pt modelId="{3A3E9851-092F-4741-A6C0-60A7ACEACE09}" type="sibTrans" cxnId="{6E3A0D9E-4BC3-480F-BD14-2B5D30E1B0C9}">
      <dgm:prSet/>
      <dgm:spPr/>
      <dgm:t>
        <a:bodyPr/>
        <a:lstStyle/>
        <a:p>
          <a:endParaRPr lang="en-US"/>
        </a:p>
      </dgm:t>
    </dgm:pt>
    <dgm:pt modelId="{498254AB-F9B8-42EE-9D2B-3B8152456CC8}" type="pres">
      <dgm:prSet presAssocID="{EC017977-6475-4462-BDB2-2DB34589F497}" presName="Name0" presStyleCnt="0">
        <dgm:presLayoutVars>
          <dgm:dir/>
          <dgm:resizeHandles val="exact"/>
        </dgm:presLayoutVars>
      </dgm:prSet>
      <dgm:spPr/>
    </dgm:pt>
    <dgm:pt modelId="{98DA34CC-38F6-4E19-9B1A-FB3F0F10E2CA}" type="pres">
      <dgm:prSet presAssocID="{358483F3-5C68-4E55-B0BF-E44A70F9CE83}" presName="node" presStyleLbl="node1" presStyleIdx="0" presStyleCnt="6">
        <dgm:presLayoutVars>
          <dgm:bulletEnabled val="1"/>
        </dgm:presLayoutVars>
      </dgm:prSet>
      <dgm:spPr/>
    </dgm:pt>
    <dgm:pt modelId="{AF3678E7-925A-4690-AA26-A34DC9AB9FDE}" type="pres">
      <dgm:prSet presAssocID="{082FE32E-B968-43FB-847C-9A0A2A8E678C}" presName="sibTrans" presStyleLbl="sibTrans1D1" presStyleIdx="0" presStyleCnt="5"/>
      <dgm:spPr/>
    </dgm:pt>
    <dgm:pt modelId="{31FDD9D8-046F-4B54-B096-FE93CDE81E2F}" type="pres">
      <dgm:prSet presAssocID="{082FE32E-B968-43FB-847C-9A0A2A8E678C}" presName="connectorText" presStyleLbl="sibTrans1D1" presStyleIdx="0" presStyleCnt="5"/>
      <dgm:spPr/>
    </dgm:pt>
    <dgm:pt modelId="{4DA58B83-CFEC-433B-B3D0-307C89651863}" type="pres">
      <dgm:prSet presAssocID="{44346304-DD29-4AF9-8169-B548D16B6294}" presName="node" presStyleLbl="node1" presStyleIdx="1" presStyleCnt="6">
        <dgm:presLayoutVars>
          <dgm:bulletEnabled val="1"/>
        </dgm:presLayoutVars>
      </dgm:prSet>
      <dgm:spPr/>
    </dgm:pt>
    <dgm:pt modelId="{0C2C3E14-58D7-4E44-BD8C-987DC5E2A822}" type="pres">
      <dgm:prSet presAssocID="{4456A14A-872C-44BC-B47C-C1FB9D3A5B96}" presName="sibTrans" presStyleLbl="sibTrans1D1" presStyleIdx="1" presStyleCnt="5"/>
      <dgm:spPr/>
    </dgm:pt>
    <dgm:pt modelId="{45B9B475-DB80-493B-B6EB-6354BE7D11BB}" type="pres">
      <dgm:prSet presAssocID="{4456A14A-872C-44BC-B47C-C1FB9D3A5B96}" presName="connectorText" presStyleLbl="sibTrans1D1" presStyleIdx="1" presStyleCnt="5"/>
      <dgm:spPr/>
    </dgm:pt>
    <dgm:pt modelId="{35A2C85C-603A-4DAD-8595-6347DF618CA0}" type="pres">
      <dgm:prSet presAssocID="{66F93E39-E696-4B50-A434-A1F854D91FB7}" presName="node" presStyleLbl="node1" presStyleIdx="2" presStyleCnt="6">
        <dgm:presLayoutVars>
          <dgm:bulletEnabled val="1"/>
        </dgm:presLayoutVars>
      </dgm:prSet>
      <dgm:spPr/>
    </dgm:pt>
    <dgm:pt modelId="{779B3BC0-C827-4989-97DE-25676B76C78F}" type="pres">
      <dgm:prSet presAssocID="{34CA85F1-66FF-4C9A-98E8-C1ED6C1B1C30}" presName="sibTrans" presStyleLbl="sibTrans1D1" presStyleIdx="2" presStyleCnt="5"/>
      <dgm:spPr/>
    </dgm:pt>
    <dgm:pt modelId="{751C7EE7-E14A-41DD-9EEE-711FD692939B}" type="pres">
      <dgm:prSet presAssocID="{34CA85F1-66FF-4C9A-98E8-C1ED6C1B1C30}" presName="connectorText" presStyleLbl="sibTrans1D1" presStyleIdx="2" presStyleCnt="5"/>
      <dgm:spPr/>
    </dgm:pt>
    <dgm:pt modelId="{F7BBAD61-6AD9-498B-804F-113C242BE468}" type="pres">
      <dgm:prSet presAssocID="{BA50EB12-5097-4815-B4B8-C57CED765CC1}" presName="node" presStyleLbl="node1" presStyleIdx="3" presStyleCnt="6">
        <dgm:presLayoutVars>
          <dgm:bulletEnabled val="1"/>
        </dgm:presLayoutVars>
      </dgm:prSet>
      <dgm:spPr/>
    </dgm:pt>
    <dgm:pt modelId="{95F515E7-B5D8-4D33-8AA4-BFC3BCDD7FD1}" type="pres">
      <dgm:prSet presAssocID="{C87786ED-1C6C-4629-ADA5-5F51602B8ABB}" presName="sibTrans" presStyleLbl="sibTrans1D1" presStyleIdx="3" presStyleCnt="5"/>
      <dgm:spPr/>
    </dgm:pt>
    <dgm:pt modelId="{24FC37DD-B807-4540-81A6-28B85C054916}" type="pres">
      <dgm:prSet presAssocID="{C87786ED-1C6C-4629-ADA5-5F51602B8ABB}" presName="connectorText" presStyleLbl="sibTrans1D1" presStyleIdx="3" presStyleCnt="5"/>
      <dgm:spPr/>
    </dgm:pt>
    <dgm:pt modelId="{94F96542-9C65-45B2-BCAD-99BE776D3834}" type="pres">
      <dgm:prSet presAssocID="{C7DB2BCE-92F4-48BA-A1A4-79E549AC0E64}" presName="node" presStyleLbl="node1" presStyleIdx="4" presStyleCnt="6">
        <dgm:presLayoutVars>
          <dgm:bulletEnabled val="1"/>
        </dgm:presLayoutVars>
      </dgm:prSet>
      <dgm:spPr/>
    </dgm:pt>
    <dgm:pt modelId="{A1C6C5C5-93CA-4A1D-92F8-E615E5DCA7AB}" type="pres">
      <dgm:prSet presAssocID="{0590C413-748C-4E3D-96D1-6BF5FD574F02}" presName="sibTrans" presStyleLbl="sibTrans1D1" presStyleIdx="4" presStyleCnt="5"/>
      <dgm:spPr/>
    </dgm:pt>
    <dgm:pt modelId="{B89267B5-90CD-4683-9F83-3B9A3875983E}" type="pres">
      <dgm:prSet presAssocID="{0590C413-748C-4E3D-96D1-6BF5FD574F02}" presName="connectorText" presStyleLbl="sibTrans1D1" presStyleIdx="4" presStyleCnt="5"/>
      <dgm:spPr/>
    </dgm:pt>
    <dgm:pt modelId="{B2AB38A8-8034-49CA-8DC1-CD7F3BE0BB36}" type="pres">
      <dgm:prSet presAssocID="{8523BAAA-0DE6-4334-A128-70B65567FD66}" presName="node" presStyleLbl="node1" presStyleIdx="5" presStyleCnt="6">
        <dgm:presLayoutVars>
          <dgm:bulletEnabled val="1"/>
        </dgm:presLayoutVars>
      </dgm:prSet>
      <dgm:spPr/>
    </dgm:pt>
  </dgm:ptLst>
  <dgm:cxnLst>
    <dgm:cxn modelId="{06EA3606-EDB1-4689-B0E2-9CFF2F0B508B}" srcId="{EC017977-6475-4462-BDB2-2DB34589F497}" destId="{44346304-DD29-4AF9-8169-B548D16B6294}" srcOrd="1" destOrd="0" parTransId="{ADEA0CFD-7BCE-4CF7-9A39-109F3D57B1B1}" sibTransId="{4456A14A-872C-44BC-B47C-C1FB9D3A5B96}"/>
    <dgm:cxn modelId="{8A846A0F-77BF-40AA-9596-EFC7F5124E60}" type="presOf" srcId="{8523BAAA-0DE6-4334-A128-70B65567FD66}" destId="{B2AB38A8-8034-49CA-8DC1-CD7F3BE0BB36}" srcOrd="0" destOrd="0" presId="urn:microsoft.com/office/officeart/2005/8/layout/bProcess3"/>
    <dgm:cxn modelId="{5FBD7810-D747-4BA4-9312-0489097A676D}" type="presOf" srcId="{C87786ED-1C6C-4629-ADA5-5F51602B8ABB}" destId="{95F515E7-B5D8-4D33-8AA4-BFC3BCDD7FD1}" srcOrd="0" destOrd="0" presId="urn:microsoft.com/office/officeart/2005/8/layout/bProcess3"/>
    <dgm:cxn modelId="{5D13781A-2C78-4A53-822B-4D43BFF26596}" type="presOf" srcId="{BA50EB12-5097-4815-B4B8-C57CED765CC1}" destId="{F7BBAD61-6AD9-498B-804F-113C242BE468}" srcOrd="0" destOrd="0" presId="urn:microsoft.com/office/officeart/2005/8/layout/bProcess3"/>
    <dgm:cxn modelId="{31626F1C-3974-45CA-A3F2-1391255C4278}" srcId="{EC017977-6475-4462-BDB2-2DB34589F497}" destId="{C7DB2BCE-92F4-48BA-A1A4-79E549AC0E64}" srcOrd="4" destOrd="0" parTransId="{B960B5EE-5250-4193-A432-41671B7AA0D9}" sibTransId="{0590C413-748C-4E3D-96D1-6BF5FD574F02}"/>
    <dgm:cxn modelId="{348CC32F-4EEB-419C-9918-428C77DC3C0F}" type="presOf" srcId="{0590C413-748C-4E3D-96D1-6BF5FD574F02}" destId="{B89267B5-90CD-4683-9F83-3B9A3875983E}" srcOrd="1" destOrd="0" presId="urn:microsoft.com/office/officeart/2005/8/layout/bProcess3"/>
    <dgm:cxn modelId="{C4CDD132-28C8-4148-960F-0FCDA28354BE}" type="presOf" srcId="{358483F3-5C68-4E55-B0BF-E44A70F9CE83}" destId="{98DA34CC-38F6-4E19-9B1A-FB3F0F10E2CA}" srcOrd="0" destOrd="0" presId="urn:microsoft.com/office/officeart/2005/8/layout/bProcess3"/>
    <dgm:cxn modelId="{5013033A-7AA6-4F31-AECA-79A8D8EE4380}" type="presOf" srcId="{082FE32E-B968-43FB-847C-9A0A2A8E678C}" destId="{AF3678E7-925A-4690-AA26-A34DC9AB9FDE}" srcOrd="0" destOrd="0" presId="urn:microsoft.com/office/officeart/2005/8/layout/bProcess3"/>
    <dgm:cxn modelId="{4DA1423C-1D73-4FEA-8CAA-4691B7E4C7EC}" type="presOf" srcId="{4456A14A-872C-44BC-B47C-C1FB9D3A5B96}" destId="{0C2C3E14-58D7-4E44-BD8C-987DC5E2A822}" srcOrd="0" destOrd="0" presId="urn:microsoft.com/office/officeart/2005/8/layout/bProcess3"/>
    <dgm:cxn modelId="{3AEF103E-DBC6-4661-8639-95D9C8D1166D}" type="presOf" srcId="{44346304-DD29-4AF9-8169-B548D16B6294}" destId="{4DA58B83-CFEC-433B-B3D0-307C89651863}" srcOrd="0" destOrd="0" presId="urn:microsoft.com/office/officeart/2005/8/layout/bProcess3"/>
    <dgm:cxn modelId="{D4AAFC71-D60A-4A78-90DF-EB90BC698458}" type="presOf" srcId="{0590C413-748C-4E3D-96D1-6BF5FD574F02}" destId="{A1C6C5C5-93CA-4A1D-92F8-E615E5DCA7AB}" srcOrd="0" destOrd="0" presId="urn:microsoft.com/office/officeart/2005/8/layout/bProcess3"/>
    <dgm:cxn modelId="{05EE3483-F517-4A1D-A96F-1D701D4DAB81}" type="presOf" srcId="{34CA85F1-66FF-4C9A-98E8-C1ED6C1B1C30}" destId="{751C7EE7-E14A-41DD-9EEE-711FD692939B}" srcOrd="1" destOrd="0" presId="urn:microsoft.com/office/officeart/2005/8/layout/bProcess3"/>
    <dgm:cxn modelId="{119D7487-28D4-4F95-92DC-D7B2BC73DD65}" srcId="{EC017977-6475-4462-BDB2-2DB34589F497}" destId="{66F93E39-E696-4B50-A434-A1F854D91FB7}" srcOrd="2" destOrd="0" parTransId="{0668B2F1-8552-4141-A3B3-8A9CCE690439}" sibTransId="{34CA85F1-66FF-4C9A-98E8-C1ED6C1B1C30}"/>
    <dgm:cxn modelId="{7EB6098B-463A-48D9-8E77-5B429B185A67}" type="presOf" srcId="{C87786ED-1C6C-4629-ADA5-5F51602B8ABB}" destId="{24FC37DD-B807-4540-81A6-28B85C054916}" srcOrd="1" destOrd="0" presId="urn:microsoft.com/office/officeart/2005/8/layout/bProcess3"/>
    <dgm:cxn modelId="{CE3E8A8B-24EB-425A-981A-B0BE1994780F}" type="presOf" srcId="{082FE32E-B968-43FB-847C-9A0A2A8E678C}" destId="{31FDD9D8-046F-4B54-B096-FE93CDE81E2F}" srcOrd="1" destOrd="0" presId="urn:microsoft.com/office/officeart/2005/8/layout/bProcess3"/>
    <dgm:cxn modelId="{6E3A0D9E-4BC3-480F-BD14-2B5D30E1B0C9}" srcId="{EC017977-6475-4462-BDB2-2DB34589F497}" destId="{8523BAAA-0DE6-4334-A128-70B65567FD66}" srcOrd="5" destOrd="0" parTransId="{D1E30C89-345D-44B3-AAE4-5E5F49138A7F}" sibTransId="{3A3E9851-092F-4741-A6C0-60A7ACEACE09}"/>
    <dgm:cxn modelId="{68A3A0A6-E322-4688-ACAD-B00C690FEA94}" type="presOf" srcId="{66F93E39-E696-4B50-A434-A1F854D91FB7}" destId="{35A2C85C-603A-4DAD-8595-6347DF618CA0}" srcOrd="0" destOrd="0" presId="urn:microsoft.com/office/officeart/2005/8/layout/bProcess3"/>
    <dgm:cxn modelId="{2E6296A8-BE3F-4933-85A7-B3B38656B61F}" srcId="{EC017977-6475-4462-BDB2-2DB34589F497}" destId="{BA50EB12-5097-4815-B4B8-C57CED765CC1}" srcOrd="3" destOrd="0" parTransId="{76204410-0BA0-4B1F-9AC7-A77B0A38C91D}" sibTransId="{C87786ED-1C6C-4629-ADA5-5F51602B8ABB}"/>
    <dgm:cxn modelId="{921CE6B0-58F3-4D03-BC3E-B186F93A2F76}" type="presOf" srcId="{4456A14A-872C-44BC-B47C-C1FB9D3A5B96}" destId="{45B9B475-DB80-493B-B6EB-6354BE7D11BB}" srcOrd="1" destOrd="0" presId="urn:microsoft.com/office/officeart/2005/8/layout/bProcess3"/>
    <dgm:cxn modelId="{BCE49AB4-1B36-427C-A373-C1E4ABE0FB61}" type="presOf" srcId="{EC017977-6475-4462-BDB2-2DB34589F497}" destId="{498254AB-F9B8-42EE-9D2B-3B8152456CC8}" srcOrd="0" destOrd="0" presId="urn:microsoft.com/office/officeart/2005/8/layout/bProcess3"/>
    <dgm:cxn modelId="{D6F1BEEC-8838-4094-9D2E-017B02E63414}" type="presOf" srcId="{C7DB2BCE-92F4-48BA-A1A4-79E549AC0E64}" destId="{94F96542-9C65-45B2-BCAD-99BE776D3834}" srcOrd="0" destOrd="0" presId="urn:microsoft.com/office/officeart/2005/8/layout/bProcess3"/>
    <dgm:cxn modelId="{EECBFBED-54D2-41E1-AD79-FC7EA2BD6A8E}" type="presOf" srcId="{34CA85F1-66FF-4C9A-98E8-C1ED6C1B1C30}" destId="{779B3BC0-C827-4989-97DE-25676B76C78F}" srcOrd="0" destOrd="0" presId="urn:microsoft.com/office/officeart/2005/8/layout/bProcess3"/>
    <dgm:cxn modelId="{D8FAAAFF-201C-4FC7-8DA9-4389BF85CB59}" srcId="{EC017977-6475-4462-BDB2-2DB34589F497}" destId="{358483F3-5C68-4E55-B0BF-E44A70F9CE83}" srcOrd="0" destOrd="0" parTransId="{480476B3-97F2-4373-A295-44EF29C71A2C}" sibTransId="{082FE32E-B968-43FB-847C-9A0A2A8E678C}"/>
    <dgm:cxn modelId="{0F5061CB-F574-4F00-9631-519B76765862}" type="presParOf" srcId="{498254AB-F9B8-42EE-9D2B-3B8152456CC8}" destId="{98DA34CC-38F6-4E19-9B1A-FB3F0F10E2CA}" srcOrd="0" destOrd="0" presId="urn:microsoft.com/office/officeart/2005/8/layout/bProcess3"/>
    <dgm:cxn modelId="{ACC10A5B-ED35-43F0-9CDF-99196D97296B}" type="presParOf" srcId="{498254AB-F9B8-42EE-9D2B-3B8152456CC8}" destId="{AF3678E7-925A-4690-AA26-A34DC9AB9FDE}" srcOrd="1" destOrd="0" presId="urn:microsoft.com/office/officeart/2005/8/layout/bProcess3"/>
    <dgm:cxn modelId="{803B746B-2F97-443F-A11F-E71F1319D26A}" type="presParOf" srcId="{AF3678E7-925A-4690-AA26-A34DC9AB9FDE}" destId="{31FDD9D8-046F-4B54-B096-FE93CDE81E2F}" srcOrd="0" destOrd="0" presId="urn:microsoft.com/office/officeart/2005/8/layout/bProcess3"/>
    <dgm:cxn modelId="{7499DD03-50A4-4EFD-B4FF-1D3A039DFD46}" type="presParOf" srcId="{498254AB-F9B8-42EE-9D2B-3B8152456CC8}" destId="{4DA58B83-CFEC-433B-B3D0-307C89651863}" srcOrd="2" destOrd="0" presId="urn:microsoft.com/office/officeart/2005/8/layout/bProcess3"/>
    <dgm:cxn modelId="{CD87AF0F-FC7B-45B0-90D0-A0B9AFCDCB39}" type="presParOf" srcId="{498254AB-F9B8-42EE-9D2B-3B8152456CC8}" destId="{0C2C3E14-58D7-4E44-BD8C-987DC5E2A822}" srcOrd="3" destOrd="0" presId="urn:microsoft.com/office/officeart/2005/8/layout/bProcess3"/>
    <dgm:cxn modelId="{2B5730C5-105F-463A-BAA0-8220B3DD0827}" type="presParOf" srcId="{0C2C3E14-58D7-4E44-BD8C-987DC5E2A822}" destId="{45B9B475-DB80-493B-B6EB-6354BE7D11BB}" srcOrd="0" destOrd="0" presId="urn:microsoft.com/office/officeart/2005/8/layout/bProcess3"/>
    <dgm:cxn modelId="{600C3A69-2268-4093-BB38-E655631B7F43}" type="presParOf" srcId="{498254AB-F9B8-42EE-9D2B-3B8152456CC8}" destId="{35A2C85C-603A-4DAD-8595-6347DF618CA0}" srcOrd="4" destOrd="0" presId="urn:microsoft.com/office/officeart/2005/8/layout/bProcess3"/>
    <dgm:cxn modelId="{FC50AECA-2137-4DB7-95F6-5B89910A4919}" type="presParOf" srcId="{498254AB-F9B8-42EE-9D2B-3B8152456CC8}" destId="{779B3BC0-C827-4989-97DE-25676B76C78F}" srcOrd="5" destOrd="0" presId="urn:microsoft.com/office/officeart/2005/8/layout/bProcess3"/>
    <dgm:cxn modelId="{1FD97C8A-74AE-415B-84A2-4425224F0A88}" type="presParOf" srcId="{779B3BC0-C827-4989-97DE-25676B76C78F}" destId="{751C7EE7-E14A-41DD-9EEE-711FD692939B}" srcOrd="0" destOrd="0" presId="urn:microsoft.com/office/officeart/2005/8/layout/bProcess3"/>
    <dgm:cxn modelId="{510047C3-46BF-4720-9EF4-15864F43E533}" type="presParOf" srcId="{498254AB-F9B8-42EE-9D2B-3B8152456CC8}" destId="{F7BBAD61-6AD9-498B-804F-113C242BE468}" srcOrd="6" destOrd="0" presId="urn:microsoft.com/office/officeart/2005/8/layout/bProcess3"/>
    <dgm:cxn modelId="{99AC5CC6-5674-4FA0-9412-450299B7A365}" type="presParOf" srcId="{498254AB-F9B8-42EE-9D2B-3B8152456CC8}" destId="{95F515E7-B5D8-4D33-8AA4-BFC3BCDD7FD1}" srcOrd="7" destOrd="0" presId="urn:microsoft.com/office/officeart/2005/8/layout/bProcess3"/>
    <dgm:cxn modelId="{7989AC14-10BB-4BE7-B7ED-8213B2C55D93}" type="presParOf" srcId="{95F515E7-B5D8-4D33-8AA4-BFC3BCDD7FD1}" destId="{24FC37DD-B807-4540-81A6-28B85C054916}" srcOrd="0" destOrd="0" presId="urn:microsoft.com/office/officeart/2005/8/layout/bProcess3"/>
    <dgm:cxn modelId="{20717581-23D6-4DA2-BCD4-CC516523906F}" type="presParOf" srcId="{498254AB-F9B8-42EE-9D2B-3B8152456CC8}" destId="{94F96542-9C65-45B2-BCAD-99BE776D3834}" srcOrd="8" destOrd="0" presId="urn:microsoft.com/office/officeart/2005/8/layout/bProcess3"/>
    <dgm:cxn modelId="{090621A1-5691-4C03-AA3A-D0A2CA98373C}" type="presParOf" srcId="{498254AB-F9B8-42EE-9D2B-3B8152456CC8}" destId="{A1C6C5C5-93CA-4A1D-92F8-E615E5DCA7AB}" srcOrd="9" destOrd="0" presId="urn:microsoft.com/office/officeart/2005/8/layout/bProcess3"/>
    <dgm:cxn modelId="{F0796927-116C-4F0F-B39C-836986AA5704}" type="presParOf" srcId="{A1C6C5C5-93CA-4A1D-92F8-E615E5DCA7AB}" destId="{B89267B5-90CD-4683-9F83-3B9A3875983E}" srcOrd="0" destOrd="0" presId="urn:microsoft.com/office/officeart/2005/8/layout/bProcess3"/>
    <dgm:cxn modelId="{1BE3E13C-A24B-45AF-A414-858946F933FF}" type="presParOf" srcId="{498254AB-F9B8-42EE-9D2B-3B8152456CC8}" destId="{B2AB38A8-8034-49CA-8DC1-CD7F3BE0BB36}" srcOrd="10" destOrd="0" presId="urn:microsoft.com/office/officeart/2005/8/layout/bProcess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C017977-6475-4462-BDB2-2DB34589F497}" type="doc">
      <dgm:prSet loTypeId="urn:microsoft.com/office/officeart/2005/8/layout/bProcess3" loCatId="process" qsTypeId="urn:microsoft.com/office/officeart/2005/8/quickstyle/simple4" qsCatId="simple" csTypeId="urn:microsoft.com/office/officeart/2005/8/colors/accent1_2" csCatId="accent1" phldr="1"/>
      <dgm:spPr/>
      <dgm:t>
        <a:bodyPr/>
        <a:lstStyle/>
        <a:p>
          <a:endParaRPr lang="en-US"/>
        </a:p>
      </dgm:t>
    </dgm:pt>
    <dgm:pt modelId="{358483F3-5C68-4E55-B0BF-E44A70F9CE83}">
      <dgm:prSet phldrT="[Text]" custT="1"/>
      <dgm:spPr/>
      <dgm:t>
        <a:bodyPr/>
        <a:lstStyle/>
        <a:p>
          <a:r>
            <a:rPr lang="en-US" sz="2000" dirty="0"/>
            <a:t>Created</a:t>
          </a:r>
          <a:r>
            <a:rPr lang="en-US" sz="2000" baseline="0" dirty="0"/>
            <a:t> helper functions to aid in processing an HTML table being scraped.  </a:t>
          </a:r>
          <a:endParaRPr lang="en-US" sz="2000" dirty="0"/>
        </a:p>
      </dgm:t>
    </dgm:pt>
    <dgm:pt modelId="{480476B3-97F2-4373-A295-44EF29C71A2C}" type="parTrans" cxnId="{D8FAAAFF-201C-4FC7-8DA9-4389BF85CB59}">
      <dgm:prSet/>
      <dgm:spPr/>
      <dgm:t>
        <a:bodyPr/>
        <a:lstStyle/>
        <a:p>
          <a:endParaRPr lang="en-US"/>
        </a:p>
      </dgm:t>
    </dgm:pt>
    <dgm:pt modelId="{082FE32E-B968-43FB-847C-9A0A2A8E678C}" type="sibTrans" cxnId="{D8FAAAFF-201C-4FC7-8DA9-4389BF85CB59}">
      <dgm:prSet/>
      <dgm:spPr/>
      <dgm:t>
        <a:bodyPr/>
        <a:lstStyle/>
        <a:p>
          <a:endParaRPr lang="en-US"/>
        </a:p>
      </dgm:t>
    </dgm:pt>
    <dgm:pt modelId="{44346304-DD29-4AF9-8169-B548D16B6294}">
      <dgm:prSet phldrT="[Text]" custT="1"/>
      <dgm:spPr/>
      <dgm:t>
        <a:bodyPr/>
        <a:lstStyle/>
        <a:p>
          <a:r>
            <a:rPr lang="en-US" sz="2000" dirty="0"/>
            <a:t>Requested the data from the URL using an HTTP GET method.</a:t>
          </a:r>
        </a:p>
      </dgm:t>
    </dgm:pt>
    <dgm:pt modelId="{ADEA0CFD-7BCE-4CF7-9A39-109F3D57B1B1}" type="parTrans" cxnId="{06EA3606-EDB1-4689-B0E2-9CFF2F0B508B}">
      <dgm:prSet/>
      <dgm:spPr/>
      <dgm:t>
        <a:bodyPr/>
        <a:lstStyle/>
        <a:p>
          <a:endParaRPr lang="en-US"/>
        </a:p>
      </dgm:t>
    </dgm:pt>
    <dgm:pt modelId="{4456A14A-872C-44BC-B47C-C1FB9D3A5B96}" type="sibTrans" cxnId="{06EA3606-EDB1-4689-B0E2-9CFF2F0B508B}">
      <dgm:prSet/>
      <dgm:spPr/>
      <dgm:t>
        <a:bodyPr/>
        <a:lstStyle/>
        <a:p>
          <a:endParaRPr lang="en-US"/>
        </a:p>
      </dgm:t>
    </dgm:pt>
    <dgm:pt modelId="{BA50EB12-5097-4815-B4B8-C57CED765CC1}">
      <dgm:prSet phldrT="[Text]" custT="1"/>
      <dgm:spPr/>
      <dgm:t>
        <a:bodyPr/>
        <a:lstStyle/>
        <a:p>
          <a:r>
            <a:rPr lang="en-US" sz="2000" dirty="0"/>
            <a:t>Extracted necessary data from the HTML formatted text data by examining &lt;</a:t>
          </a:r>
          <a:r>
            <a:rPr lang="en-US" sz="2000" dirty="0" err="1"/>
            <a:t>th</a:t>
          </a:r>
          <a:r>
            <a:rPr lang="en-US" sz="2000" dirty="0"/>
            <a:t>&gt; elements.</a:t>
          </a:r>
        </a:p>
      </dgm:t>
    </dgm:pt>
    <dgm:pt modelId="{76204410-0BA0-4B1F-9AC7-A77B0A38C91D}" type="parTrans" cxnId="{2E6296A8-BE3F-4933-85A7-B3B38656B61F}">
      <dgm:prSet/>
      <dgm:spPr/>
      <dgm:t>
        <a:bodyPr/>
        <a:lstStyle/>
        <a:p>
          <a:endParaRPr lang="en-US"/>
        </a:p>
      </dgm:t>
    </dgm:pt>
    <dgm:pt modelId="{C87786ED-1C6C-4629-ADA5-5F51602B8ABB}" type="sibTrans" cxnId="{2E6296A8-BE3F-4933-85A7-B3B38656B61F}">
      <dgm:prSet/>
      <dgm:spPr/>
      <dgm:t>
        <a:bodyPr/>
        <a:lstStyle/>
        <a:p>
          <a:endParaRPr lang="en-US"/>
        </a:p>
      </dgm:t>
    </dgm:pt>
    <dgm:pt modelId="{66F93E39-E696-4B50-A434-A1F854D91FB7}">
      <dgm:prSet custT="1"/>
      <dgm:spPr/>
      <dgm:t>
        <a:bodyPr/>
        <a:lstStyle/>
        <a:p>
          <a:r>
            <a:rPr lang="en-US" sz="2000" dirty="0"/>
            <a:t>Created a </a:t>
          </a:r>
          <a:r>
            <a:rPr lang="en-US" sz="2000" dirty="0" err="1"/>
            <a:t>BeautifulSoup</a:t>
          </a:r>
          <a:r>
            <a:rPr lang="en-US" sz="2000" dirty="0"/>
            <a:t> object in order to view the data appropriately. </a:t>
          </a:r>
        </a:p>
      </dgm:t>
    </dgm:pt>
    <dgm:pt modelId="{0668B2F1-8552-4141-A3B3-8A9CCE690439}" type="parTrans" cxnId="{119D7487-28D4-4F95-92DC-D7B2BC73DD65}">
      <dgm:prSet/>
      <dgm:spPr/>
      <dgm:t>
        <a:bodyPr/>
        <a:lstStyle/>
        <a:p>
          <a:endParaRPr lang="en-US"/>
        </a:p>
      </dgm:t>
    </dgm:pt>
    <dgm:pt modelId="{34CA85F1-66FF-4C9A-98E8-C1ED6C1B1C30}" type="sibTrans" cxnId="{119D7487-28D4-4F95-92DC-D7B2BC73DD65}">
      <dgm:prSet/>
      <dgm:spPr/>
      <dgm:t>
        <a:bodyPr/>
        <a:lstStyle/>
        <a:p>
          <a:endParaRPr lang="en-US"/>
        </a:p>
      </dgm:t>
    </dgm:pt>
    <dgm:pt modelId="{C7DB2BCE-92F4-48BA-A1A4-79E549AC0E64}">
      <dgm:prSet phldrT="[Text]" custT="1"/>
      <dgm:spPr/>
      <dgm:t>
        <a:bodyPr/>
        <a:lstStyle/>
        <a:p>
          <a:r>
            <a:rPr lang="en-US" sz="2000" dirty="0"/>
            <a:t>Created dictionaries to hold the desired data.</a:t>
          </a:r>
        </a:p>
      </dgm:t>
    </dgm:pt>
    <dgm:pt modelId="{B960B5EE-5250-4193-A432-41671B7AA0D9}" type="parTrans" cxnId="{31626F1C-3974-45CA-A3F2-1391255C4278}">
      <dgm:prSet/>
      <dgm:spPr/>
      <dgm:t>
        <a:bodyPr/>
        <a:lstStyle/>
        <a:p>
          <a:endParaRPr lang="en-US"/>
        </a:p>
      </dgm:t>
    </dgm:pt>
    <dgm:pt modelId="{0590C413-748C-4E3D-96D1-6BF5FD574F02}" type="sibTrans" cxnId="{31626F1C-3974-45CA-A3F2-1391255C4278}">
      <dgm:prSet/>
      <dgm:spPr/>
      <dgm:t>
        <a:bodyPr/>
        <a:lstStyle/>
        <a:p>
          <a:endParaRPr lang="en-US"/>
        </a:p>
      </dgm:t>
    </dgm:pt>
    <dgm:pt modelId="{8523BAAA-0DE6-4334-A128-70B65567FD66}">
      <dgm:prSet phldrT="[Text]" custT="1"/>
      <dgm:spPr/>
      <dgm:t>
        <a:bodyPr/>
        <a:lstStyle/>
        <a:p>
          <a:r>
            <a:rPr lang="en-US" sz="2000" dirty="0"/>
            <a:t>Parsed the data and created a Pandas data frame to be analyzed.</a:t>
          </a:r>
        </a:p>
      </dgm:t>
    </dgm:pt>
    <dgm:pt modelId="{D1E30C89-345D-44B3-AAE4-5E5F49138A7F}" type="parTrans" cxnId="{6E3A0D9E-4BC3-480F-BD14-2B5D30E1B0C9}">
      <dgm:prSet/>
      <dgm:spPr/>
      <dgm:t>
        <a:bodyPr/>
        <a:lstStyle/>
        <a:p>
          <a:endParaRPr lang="en-US"/>
        </a:p>
      </dgm:t>
    </dgm:pt>
    <dgm:pt modelId="{3A3E9851-092F-4741-A6C0-60A7ACEACE09}" type="sibTrans" cxnId="{6E3A0D9E-4BC3-480F-BD14-2B5D30E1B0C9}">
      <dgm:prSet/>
      <dgm:spPr/>
      <dgm:t>
        <a:bodyPr/>
        <a:lstStyle/>
        <a:p>
          <a:endParaRPr lang="en-US"/>
        </a:p>
      </dgm:t>
    </dgm:pt>
    <dgm:pt modelId="{498254AB-F9B8-42EE-9D2B-3B8152456CC8}" type="pres">
      <dgm:prSet presAssocID="{EC017977-6475-4462-BDB2-2DB34589F497}" presName="Name0" presStyleCnt="0">
        <dgm:presLayoutVars>
          <dgm:dir/>
          <dgm:resizeHandles val="exact"/>
        </dgm:presLayoutVars>
      </dgm:prSet>
      <dgm:spPr/>
    </dgm:pt>
    <dgm:pt modelId="{98DA34CC-38F6-4E19-9B1A-FB3F0F10E2CA}" type="pres">
      <dgm:prSet presAssocID="{358483F3-5C68-4E55-B0BF-E44A70F9CE83}" presName="node" presStyleLbl="node1" presStyleIdx="0" presStyleCnt="6">
        <dgm:presLayoutVars>
          <dgm:bulletEnabled val="1"/>
        </dgm:presLayoutVars>
      </dgm:prSet>
      <dgm:spPr/>
    </dgm:pt>
    <dgm:pt modelId="{AF3678E7-925A-4690-AA26-A34DC9AB9FDE}" type="pres">
      <dgm:prSet presAssocID="{082FE32E-B968-43FB-847C-9A0A2A8E678C}" presName="sibTrans" presStyleLbl="sibTrans1D1" presStyleIdx="0" presStyleCnt="5"/>
      <dgm:spPr/>
    </dgm:pt>
    <dgm:pt modelId="{31FDD9D8-046F-4B54-B096-FE93CDE81E2F}" type="pres">
      <dgm:prSet presAssocID="{082FE32E-B968-43FB-847C-9A0A2A8E678C}" presName="connectorText" presStyleLbl="sibTrans1D1" presStyleIdx="0" presStyleCnt="5"/>
      <dgm:spPr/>
    </dgm:pt>
    <dgm:pt modelId="{4DA58B83-CFEC-433B-B3D0-307C89651863}" type="pres">
      <dgm:prSet presAssocID="{44346304-DD29-4AF9-8169-B548D16B6294}" presName="node" presStyleLbl="node1" presStyleIdx="1" presStyleCnt="6">
        <dgm:presLayoutVars>
          <dgm:bulletEnabled val="1"/>
        </dgm:presLayoutVars>
      </dgm:prSet>
      <dgm:spPr/>
    </dgm:pt>
    <dgm:pt modelId="{0C2C3E14-58D7-4E44-BD8C-987DC5E2A822}" type="pres">
      <dgm:prSet presAssocID="{4456A14A-872C-44BC-B47C-C1FB9D3A5B96}" presName="sibTrans" presStyleLbl="sibTrans1D1" presStyleIdx="1" presStyleCnt="5"/>
      <dgm:spPr/>
    </dgm:pt>
    <dgm:pt modelId="{45B9B475-DB80-493B-B6EB-6354BE7D11BB}" type="pres">
      <dgm:prSet presAssocID="{4456A14A-872C-44BC-B47C-C1FB9D3A5B96}" presName="connectorText" presStyleLbl="sibTrans1D1" presStyleIdx="1" presStyleCnt="5"/>
      <dgm:spPr/>
    </dgm:pt>
    <dgm:pt modelId="{35A2C85C-603A-4DAD-8595-6347DF618CA0}" type="pres">
      <dgm:prSet presAssocID="{66F93E39-E696-4B50-A434-A1F854D91FB7}" presName="node" presStyleLbl="node1" presStyleIdx="2" presStyleCnt="6">
        <dgm:presLayoutVars>
          <dgm:bulletEnabled val="1"/>
        </dgm:presLayoutVars>
      </dgm:prSet>
      <dgm:spPr/>
    </dgm:pt>
    <dgm:pt modelId="{779B3BC0-C827-4989-97DE-25676B76C78F}" type="pres">
      <dgm:prSet presAssocID="{34CA85F1-66FF-4C9A-98E8-C1ED6C1B1C30}" presName="sibTrans" presStyleLbl="sibTrans1D1" presStyleIdx="2" presStyleCnt="5"/>
      <dgm:spPr/>
    </dgm:pt>
    <dgm:pt modelId="{751C7EE7-E14A-41DD-9EEE-711FD692939B}" type="pres">
      <dgm:prSet presAssocID="{34CA85F1-66FF-4C9A-98E8-C1ED6C1B1C30}" presName="connectorText" presStyleLbl="sibTrans1D1" presStyleIdx="2" presStyleCnt="5"/>
      <dgm:spPr/>
    </dgm:pt>
    <dgm:pt modelId="{F7BBAD61-6AD9-498B-804F-113C242BE468}" type="pres">
      <dgm:prSet presAssocID="{BA50EB12-5097-4815-B4B8-C57CED765CC1}" presName="node" presStyleLbl="node1" presStyleIdx="3" presStyleCnt="6">
        <dgm:presLayoutVars>
          <dgm:bulletEnabled val="1"/>
        </dgm:presLayoutVars>
      </dgm:prSet>
      <dgm:spPr/>
    </dgm:pt>
    <dgm:pt modelId="{95F515E7-B5D8-4D33-8AA4-BFC3BCDD7FD1}" type="pres">
      <dgm:prSet presAssocID="{C87786ED-1C6C-4629-ADA5-5F51602B8ABB}" presName="sibTrans" presStyleLbl="sibTrans1D1" presStyleIdx="3" presStyleCnt="5"/>
      <dgm:spPr/>
    </dgm:pt>
    <dgm:pt modelId="{24FC37DD-B807-4540-81A6-28B85C054916}" type="pres">
      <dgm:prSet presAssocID="{C87786ED-1C6C-4629-ADA5-5F51602B8ABB}" presName="connectorText" presStyleLbl="sibTrans1D1" presStyleIdx="3" presStyleCnt="5"/>
      <dgm:spPr/>
    </dgm:pt>
    <dgm:pt modelId="{94F96542-9C65-45B2-BCAD-99BE776D3834}" type="pres">
      <dgm:prSet presAssocID="{C7DB2BCE-92F4-48BA-A1A4-79E549AC0E64}" presName="node" presStyleLbl="node1" presStyleIdx="4" presStyleCnt="6">
        <dgm:presLayoutVars>
          <dgm:bulletEnabled val="1"/>
        </dgm:presLayoutVars>
      </dgm:prSet>
      <dgm:spPr/>
    </dgm:pt>
    <dgm:pt modelId="{A1C6C5C5-93CA-4A1D-92F8-E615E5DCA7AB}" type="pres">
      <dgm:prSet presAssocID="{0590C413-748C-4E3D-96D1-6BF5FD574F02}" presName="sibTrans" presStyleLbl="sibTrans1D1" presStyleIdx="4" presStyleCnt="5"/>
      <dgm:spPr/>
    </dgm:pt>
    <dgm:pt modelId="{B89267B5-90CD-4683-9F83-3B9A3875983E}" type="pres">
      <dgm:prSet presAssocID="{0590C413-748C-4E3D-96D1-6BF5FD574F02}" presName="connectorText" presStyleLbl="sibTrans1D1" presStyleIdx="4" presStyleCnt="5"/>
      <dgm:spPr/>
    </dgm:pt>
    <dgm:pt modelId="{B2AB38A8-8034-49CA-8DC1-CD7F3BE0BB36}" type="pres">
      <dgm:prSet presAssocID="{8523BAAA-0DE6-4334-A128-70B65567FD66}" presName="node" presStyleLbl="node1" presStyleIdx="5" presStyleCnt="6">
        <dgm:presLayoutVars>
          <dgm:bulletEnabled val="1"/>
        </dgm:presLayoutVars>
      </dgm:prSet>
      <dgm:spPr/>
    </dgm:pt>
  </dgm:ptLst>
  <dgm:cxnLst>
    <dgm:cxn modelId="{06EA3606-EDB1-4689-B0E2-9CFF2F0B508B}" srcId="{EC017977-6475-4462-BDB2-2DB34589F497}" destId="{44346304-DD29-4AF9-8169-B548D16B6294}" srcOrd="1" destOrd="0" parTransId="{ADEA0CFD-7BCE-4CF7-9A39-109F3D57B1B1}" sibTransId="{4456A14A-872C-44BC-B47C-C1FB9D3A5B96}"/>
    <dgm:cxn modelId="{8A846A0F-77BF-40AA-9596-EFC7F5124E60}" type="presOf" srcId="{8523BAAA-0DE6-4334-A128-70B65567FD66}" destId="{B2AB38A8-8034-49CA-8DC1-CD7F3BE0BB36}" srcOrd="0" destOrd="0" presId="urn:microsoft.com/office/officeart/2005/8/layout/bProcess3"/>
    <dgm:cxn modelId="{5FBD7810-D747-4BA4-9312-0489097A676D}" type="presOf" srcId="{C87786ED-1C6C-4629-ADA5-5F51602B8ABB}" destId="{95F515E7-B5D8-4D33-8AA4-BFC3BCDD7FD1}" srcOrd="0" destOrd="0" presId="urn:microsoft.com/office/officeart/2005/8/layout/bProcess3"/>
    <dgm:cxn modelId="{5D13781A-2C78-4A53-822B-4D43BFF26596}" type="presOf" srcId="{BA50EB12-5097-4815-B4B8-C57CED765CC1}" destId="{F7BBAD61-6AD9-498B-804F-113C242BE468}" srcOrd="0" destOrd="0" presId="urn:microsoft.com/office/officeart/2005/8/layout/bProcess3"/>
    <dgm:cxn modelId="{31626F1C-3974-45CA-A3F2-1391255C4278}" srcId="{EC017977-6475-4462-BDB2-2DB34589F497}" destId="{C7DB2BCE-92F4-48BA-A1A4-79E549AC0E64}" srcOrd="4" destOrd="0" parTransId="{B960B5EE-5250-4193-A432-41671B7AA0D9}" sibTransId="{0590C413-748C-4E3D-96D1-6BF5FD574F02}"/>
    <dgm:cxn modelId="{348CC32F-4EEB-419C-9918-428C77DC3C0F}" type="presOf" srcId="{0590C413-748C-4E3D-96D1-6BF5FD574F02}" destId="{B89267B5-90CD-4683-9F83-3B9A3875983E}" srcOrd="1" destOrd="0" presId="urn:microsoft.com/office/officeart/2005/8/layout/bProcess3"/>
    <dgm:cxn modelId="{C4CDD132-28C8-4148-960F-0FCDA28354BE}" type="presOf" srcId="{358483F3-5C68-4E55-B0BF-E44A70F9CE83}" destId="{98DA34CC-38F6-4E19-9B1A-FB3F0F10E2CA}" srcOrd="0" destOrd="0" presId="urn:microsoft.com/office/officeart/2005/8/layout/bProcess3"/>
    <dgm:cxn modelId="{5013033A-7AA6-4F31-AECA-79A8D8EE4380}" type="presOf" srcId="{082FE32E-B968-43FB-847C-9A0A2A8E678C}" destId="{AF3678E7-925A-4690-AA26-A34DC9AB9FDE}" srcOrd="0" destOrd="0" presId="urn:microsoft.com/office/officeart/2005/8/layout/bProcess3"/>
    <dgm:cxn modelId="{4DA1423C-1D73-4FEA-8CAA-4691B7E4C7EC}" type="presOf" srcId="{4456A14A-872C-44BC-B47C-C1FB9D3A5B96}" destId="{0C2C3E14-58D7-4E44-BD8C-987DC5E2A822}" srcOrd="0" destOrd="0" presId="urn:microsoft.com/office/officeart/2005/8/layout/bProcess3"/>
    <dgm:cxn modelId="{3AEF103E-DBC6-4661-8639-95D9C8D1166D}" type="presOf" srcId="{44346304-DD29-4AF9-8169-B548D16B6294}" destId="{4DA58B83-CFEC-433B-B3D0-307C89651863}" srcOrd="0" destOrd="0" presId="urn:microsoft.com/office/officeart/2005/8/layout/bProcess3"/>
    <dgm:cxn modelId="{D4AAFC71-D60A-4A78-90DF-EB90BC698458}" type="presOf" srcId="{0590C413-748C-4E3D-96D1-6BF5FD574F02}" destId="{A1C6C5C5-93CA-4A1D-92F8-E615E5DCA7AB}" srcOrd="0" destOrd="0" presId="urn:microsoft.com/office/officeart/2005/8/layout/bProcess3"/>
    <dgm:cxn modelId="{05EE3483-F517-4A1D-A96F-1D701D4DAB81}" type="presOf" srcId="{34CA85F1-66FF-4C9A-98E8-C1ED6C1B1C30}" destId="{751C7EE7-E14A-41DD-9EEE-711FD692939B}" srcOrd="1" destOrd="0" presId="urn:microsoft.com/office/officeart/2005/8/layout/bProcess3"/>
    <dgm:cxn modelId="{119D7487-28D4-4F95-92DC-D7B2BC73DD65}" srcId="{EC017977-6475-4462-BDB2-2DB34589F497}" destId="{66F93E39-E696-4B50-A434-A1F854D91FB7}" srcOrd="2" destOrd="0" parTransId="{0668B2F1-8552-4141-A3B3-8A9CCE690439}" sibTransId="{34CA85F1-66FF-4C9A-98E8-C1ED6C1B1C30}"/>
    <dgm:cxn modelId="{7EB6098B-463A-48D9-8E77-5B429B185A67}" type="presOf" srcId="{C87786ED-1C6C-4629-ADA5-5F51602B8ABB}" destId="{24FC37DD-B807-4540-81A6-28B85C054916}" srcOrd="1" destOrd="0" presId="urn:microsoft.com/office/officeart/2005/8/layout/bProcess3"/>
    <dgm:cxn modelId="{CE3E8A8B-24EB-425A-981A-B0BE1994780F}" type="presOf" srcId="{082FE32E-B968-43FB-847C-9A0A2A8E678C}" destId="{31FDD9D8-046F-4B54-B096-FE93CDE81E2F}" srcOrd="1" destOrd="0" presId="urn:microsoft.com/office/officeart/2005/8/layout/bProcess3"/>
    <dgm:cxn modelId="{6E3A0D9E-4BC3-480F-BD14-2B5D30E1B0C9}" srcId="{EC017977-6475-4462-BDB2-2DB34589F497}" destId="{8523BAAA-0DE6-4334-A128-70B65567FD66}" srcOrd="5" destOrd="0" parTransId="{D1E30C89-345D-44B3-AAE4-5E5F49138A7F}" sibTransId="{3A3E9851-092F-4741-A6C0-60A7ACEACE09}"/>
    <dgm:cxn modelId="{68A3A0A6-E322-4688-ACAD-B00C690FEA94}" type="presOf" srcId="{66F93E39-E696-4B50-A434-A1F854D91FB7}" destId="{35A2C85C-603A-4DAD-8595-6347DF618CA0}" srcOrd="0" destOrd="0" presId="urn:microsoft.com/office/officeart/2005/8/layout/bProcess3"/>
    <dgm:cxn modelId="{2E6296A8-BE3F-4933-85A7-B3B38656B61F}" srcId="{EC017977-6475-4462-BDB2-2DB34589F497}" destId="{BA50EB12-5097-4815-B4B8-C57CED765CC1}" srcOrd="3" destOrd="0" parTransId="{76204410-0BA0-4B1F-9AC7-A77B0A38C91D}" sibTransId="{C87786ED-1C6C-4629-ADA5-5F51602B8ABB}"/>
    <dgm:cxn modelId="{921CE6B0-58F3-4D03-BC3E-B186F93A2F76}" type="presOf" srcId="{4456A14A-872C-44BC-B47C-C1FB9D3A5B96}" destId="{45B9B475-DB80-493B-B6EB-6354BE7D11BB}" srcOrd="1" destOrd="0" presId="urn:microsoft.com/office/officeart/2005/8/layout/bProcess3"/>
    <dgm:cxn modelId="{BCE49AB4-1B36-427C-A373-C1E4ABE0FB61}" type="presOf" srcId="{EC017977-6475-4462-BDB2-2DB34589F497}" destId="{498254AB-F9B8-42EE-9D2B-3B8152456CC8}" srcOrd="0" destOrd="0" presId="urn:microsoft.com/office/officeart/2005/8/layout/bProcess3"/>
    <dgm:cxn modelId="{D6F1BEEC-8838-4094-9D2E-017B02E63414}" type="presOf" srcId="{C7DB2BCE-92F4-48BA-A1A4-79E549AC0E64}" destId="{94F96542-9C65-45B2-BCAD-99BE776D3834}" srcOrd="0" destOrd="0" presId="urn:microsoft.com/office/officeart/2005/8/layout/bProcess3"/>
    <dgm:cxn modelId="{EECBFBED-54D2-41E1-AD79-FC7EA2BD6A8E}" type="presOf" srcId="{34CA85F1-66FF-4C9A-98E8-C1ED6C1B1C30}" destId="{779B3BC0-C827-4989-97DE-25676B76C78F}" srcOrd="0" destOrd="0" presId="urn:microsoft.com/office/officeart/2005/8/layout/bProcess3"/>
    <dgm:cxn modelId="{D8FAAAFF-201C-4FC7-8DA9-4389BF85CB59}" srcId="{EC017977-6475-4462-BDB2-2DB34589F497}" destId="{358483F3-5C68-4E55-B0BF-E44A70F9CE83}" srcOrd="0" destOrd="0" parTransId="{480476B3-97F2-4373-A295-44EF29C71A2C}" sibTransId="{082FE32E-B968-43FB-847C-9A0A2A8E678C}"/>
    <dgm:cxn modelId="{0F5061CB-F574-4F00-9631-519B76765862}" type="presParOf" srcId="{498254AB-F9B8-42EE-9D2B-3B8152456CC8}" destId="{98DA34CC-38F6-4E19-9B1A-FB3F0F10E2CA}" srcOrd="0" destOrd="0" presId="urn:microsoft.com/office/officeart/2005/8/layout/bProcess3"/>
    <dgm:cxn modelId="{ACC10A5B-ED35-43F0-9CDF-99196D97296B}" type="presParOf" srcId="{498254AB-F9B8-42EE-9D2B-3B8152456CC8}" destId="{AF3678E7-925A-4690-AA26-A34DC9AB9FDE}" srcOrd="1" destOrd="0" presId="urn:microsoft.com/office/officeart/2005/8/layout/bProcess3"/>
    <dgm:cxn modelId="{803B746B-2F97-443F-A11F-E71F1319D26A}" type="presParOf" srcId="{AF3678E7-925A-4690-AA26-A34DC9AB9FDE}" destId="{31FDD9D8-046F-4B54-B096-FE93CDE81E2F}" srcOrd="0" destOrd="0" presId="urn:microsoft.com/office/officeart/2005/8/layout/bProcess3"/>
    <dgm:cxn modelId="{7499DD03-50A4-4EFD-B4FF-1D3A039DFD46}" type="presParOf" srcId="{498254AB-F9B8-42EE-9D2B-3B8152456CC8}" destId="{4DA58B83-CFEC-433B-B3D0-307C89651863}" srcOrd="2" destOrd="0" presId="urn:microsoft.com/office/officeart/2005/8/layout/bProcess3"/>
    <dgm:cxn modelId="{CD87AF0F-FC7B-45B0-90D0-A0B9AFCDCB39}" type="presParOf" srcId="{498254AB-F9B8-42EE-9D2B-3B8152456CC8}" destId="{0C2C3E14-58D7-4E44-BD8C-987DC5E2A822}" srcOrd="3" destOrd="0" presId="urn:microsoft.com/office/officeart/2005/8/layout/bProcess3"/>
    <dgm:cxn modelId="{2B5730C5-105F-463A-BAA0-8220B3DD0827}" type="presParOf" srcId="{0C2C3E14-58D7-4E44-BD8C-987DC5E2A822}" destId="{45B9B475-DB80-493B-B6EB-6354BE7D11BB}" srcOrd="0" destOrd="0" presId="urn:microsoft.com/office/officeart/2005/8/layout/bProcess3"/>
    <dgm:cxn modelId="{600C3A69-2268-4093-BB38-E655631B7F43}" type="presParOf" srcId="{498254AB-F9B8-42EE-9D2B-3B8152456CC8}" destId="{35A2C85C-603A-4DAD-8595-6347DF618CA0}" srcOrd="4" destOrd="0" presId="urn:microsoft.com/office/officeart/2005/8/layout/bProcess3"/>
    <dgm:cxn modelId="{FC50AECA-2137-4DB7-95F6-5B89910A4919}" type="presParOf" srcId="{498254AB-F9B8-42EE-9D2B-3B8152456CC8}" destId="{779B3BC0-C827-4989-97DE-25676B76C78F}" srcOrd="5" destOrd="0" presId="urn:microsoft.com/office/officeart/2005/8/layout/bProcess3"/>
    <dgm:cxn modelId="{1FD97C8A-74AE-415B-84A2-4425224F0A88}" type="presParOf" srcId="{779B3BC0-C827-4989-97DE-25676B76C78F}" destId="{751C7EE7-E14A-41DD-9EEE-711FD692939B}" srcOrd="0" destOrd="0" presId="urn:microsoft.com/office/officeart/2005/8/layout/bProcess3"/>
    <dgm:cxn modelId="{510047C3-46BF-4720-9EF4-15864F43E533}" type="presParOf" srcId="{498254AB-F9B8-42EE-9D2B-3B8152456CC8}" destId="{F7BBAD61-6AD9-498B-804F-113C242BE468}" srcOrd="6" destOrd="0" presId="urn:microsoft.com/office/officeart/2005/8/layout/bProcess3"/>
    <dgm:cxn modelId="{99AC5CC6-5674-4FA0-9412-450299B7A365}" type="presParOf" srcId="{498254AB-F9B8-42EE-9D2B-3B8152456CC8}" destId="{95F515E7-B5D8-4D33-8AA4-BFC3BCDD7FD1}" srcOrd="7" destOrd="0" presId="urn:microsoft.com/office/officeart/2005/8/layout/bProcess3"/>
    <dgm:cxn modelId="{7989AC14-10BB-4BE7-B7ED-8213B2C55D93}" type="presParOf" srcId="{95F515E7-B5D8-4D33-8AA4-BFC3BCDD7FD1}" destId="{24FC37DD-B807-4540-81A6-28B85C054916}" srcOrd="0" destOrd="0" presId="urn:microsoft.com/office/officeart/2005/8/layout/bProcess3"/>
    <dgm:cxn modelId="{20717581-23D6-4DA2-BCD4-CC516523906F}" type="presParOf" srcId="{498254AB-F9B8-42EE-9D2B-3B8152456CC8}" destId="{94F96542-9C65-45B2-BCAD-99BE776D3834}" srcOrd="8" destOrd="0" presId="urn:microsoft.com/office/officeart/2005/8/layout/bProcess3"/>
    <dgm:cxn modelId="{090621A1-5691-4C03-AA3A-D0A2CA98373C}" type="presParOf" srcId="{498254AB-F9B8-42EE-9D2B-3B8152456CC8}" destId="{A1C6C5C5-93CA-4A1D-92F8-E615E5DCA7AB}" srcOrd="9" destOrd="0" presId="urn:microsoft.com/office/officeart/2005/8/layout/bProcess3"/>
    <dgm:cxn modelId="{F0796927-116C-4F0F-B39C-836986AA5704}" type="presParOf" srcId="{A1C6C5C5-93CA-4A1D-92F8-E615E5DCA7AB}" destId="{B89267B5-90CD-4683-9F83-3B9A3875983E}" srcOrd="0" destOrd="0" presId="urn:microsoft.com/office/officeart/2005/8/layout/bProcess3"/>
    <dgm:cxn modelId="{1BE3E13C-A24B-45AF-A414-858946F933FF}" type="presParOf" srcId="{498254AB-F9B8-42EE-9D2B-3B8152456CC8}" destId="{B2AB38A8-8034-49CA-8DC1-CD7F3BE0BB36}" srcOrd="10" destOrd="0" presId="urn:microsoft.com/office/officeart/2005/8/layout/bProcess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E59FADF-3C96-4D75-8881-6AFC036E38A9}" type="doc">
      <dgm:prSet loTypeId="urn:microsoft.com/office/officeart/2005/8/layout/chevron1" loCatId="process" qsTypeId="urn:microsoft.com/office/officeart/2005/8/quickstyle/simple1" qsCatId="simple" csTypeId="urn:microsoft.com/office/officeart/2005/8/colors/accent1_2" csCatId="accent1" phldr="1"/>
      <dgm:spPr/>
    </dgm:pt>
    <dgm:pt modelId="{8684303A-746F-4D97-B1B8-12F82F7B8034}">
      <dgm:prSet phldrT="[Text]"/>
      <dgm:spPr/>
      <dgm:t>
        <a:bodyPr/>
        <a:lstStyle/>
        <a:p>
          <a:r>
            <a:rPr lang="en-US" dirty="0"/>
            <a:t>Split data into Train and Test sets</a:t>
          </a:r>
        </a:p>
      </dgm:t>
    </dgm:pt>
    <dgm:pt modelId="{E35611B5-BCA9-43D4-8834-8604BF18D836}" type="parTrans" cxnId="{B151F093-2F84-491D-B217-1F2C441EE14E}">
      <dgm:prSet/>
      <dgm:spPr/>
      <dgm:t>
        <a:bodyPr/>
        <a:lstStyle/>
        <a:p>
          <a:endParaRPr lang="en-US"/>
        </a:p>
      </dgm:t>
    </dgm:pt>
    <dgm:pt modelId="{571CEFD3-979B-4051-B554-A0C6F912FCCA}" type="sibTrans" cxnId="{B151F093-2F84-491D-B217-1F2C441EE14E}">
      <dgm:prSet/>
      <dgm:spPr/>
      <dgm:t>
        <a:bodyPr/>
        <a:lstStyle/>
        <a:p>
          <a:endParaRPr lang="en-US"/>
        </a:p>
      </dgm:t>
    </dgm:pt>
    <dgm:pt modelId="{FC36C777-F6BF-48E5-AB7B-E6F9D01121C4}">
      <dgm:prSet phldrT="[Text]"/>
      <dgm:spPr/>
      <dgm:t>
        <a:bodyPr/>
        <a:lstStyle/>
        <a:p>
          <a:r>
            <a:rPr lang="en-US" dirty="0"/>
            <a:t>Create Machine Learning Model</a:t>
          </a:r>
        </a:p>
      </dgm:t>
    </dgm:pt>
    <dgm:pt modelId="{BB55C661-BDC4-4DBB-9191-2A25FE841E1A}" type="parTrans" cxnId="{7B5FD323-6E9C-4268-B77E-A41117984A59}">
      <dgm:prSet/>
      <dgm:spPr/>
      <dgm:t>
        <a:bodyPr/>
        <a:lstStyle/>
        <a:p>
          <a:endParaRPr lang="en-US"/>
        </a:p>
      </dgm:t>
    </dgm:pt>
    <dgm:pt modelId="{8492CBDD-43C5-4182-9A5F-55CC7D8FE1D2}" type="sibTrans" cxnId="{7B5FD323-6E9C-4268-B77E-A41117984A59}">
      <dgm:prSet/>
      <dgm:spPr/>
      <dgm:t>
        <a:bodyPr/>
        <a:lstStyle/>
        <a:p>
          <a:endParaRPr lang="en-US"/>
        </a:p>
      </dgm:t>
    </dgm:pt>
    <dgm:pt modelId="{9DB705CA-C7C2-407C-91F7-D47A3BE28AC6}">
      <dgm:prSet phldrT="[Text]"/>
      <dgm:spPr/>
      <dgm:t>
        <a:bodyPr/>
        <a:lstStyle/>
        <a:p>
          <a:r>
            <a:rPr lang="en-US" dirty="0"/>
            <a:t>Test Machine Learning Model</a:t>
          </a:r>
        </a:p>
      </dgm:t>
    </dgm:pt>
    <dgm:pt modelId="{2D6D84A7-251D-45ED-A848-503F8410A81F}" type="parTrans" cxnId="{487C14CC-7535-444E-B8BE-8754AFB329D3}">
      <dgm:prSet/>
      <dgm:spPr/>
      <dgm:t>
        <a:bodyPr/>
        <a:lstStyle/>
        <a:p>
          <a:endParaRPr lang="en-US"/>
        </a:p>
      </dgm:t>
    </dgm:pt>
    <dgm:pt modelId="{348655FA-7836-4475-A23F-350D1E15B549}" type="sibTrans" cxnId="{487C14CC-7535-444E-B8BE-8754AFB329D3}">
      <dgm:prSet/>
      <dgm:spPr/>
      <dgm:t>
        <a:bodyPr/>
        <a:lstStyle/>
        <a:p>
          <a:endParaRPr lang="en-US"/>
        </a:p>
      </dgm:t>
    </dgm:pt>
    <dgm:pt modelId="{50E3B151-2DBD-4387-BEA7-02E981BA214A}">
      <dgm:prSet phldrT="[Text]"/>
      <dgm:spPr/>
      <dgm:t>
        <a:bodyPr/>
        <a:lstStyle/>
        <a:p>
          <a:r>
            <a:rPr lang="en-US" dirty="0"/>
            <a:t>Train Machine Learning Model</a:t>
          </a:r>
        </a:p>
      </dgm:t>
    </dgm:pt>
    <dgm:pt modelId="{5B8FC260-A62B-4696-8187-4F14F4F18E0B}" type="parTrans" cxnId="{944B947E-8A68-4789-BCDF-3141B470F57F}">
      <dgm:prSet/>
      <dgm:spPr/>
      <dgm:t>
        <a:bodyPr/>
        <a:lstStyle/>
        <a:p>
          <a:endParaRPr lang="en-US"/>
        </a:p>
      </dgm:t>
    </dgm:pt>
    <dgm:pt modelId="{33ED95E2-6F53-4839-A416-15DB2AFD4316}" type="sibTrans" cxnId="{944B947E-8A68-4789-BCDF-3141B470F57F}">
      <dgm:prSet/>
      <dgm:spPr/>
      <dgm:t>
        <a:bodyPr/>
        <a:lstStyle/>
        <a:p>
          <a:endParaRPr lang="en-US"/>
        </a:p>
      </dgm:t>
    </dgm:pt>
    <dgm:pt modelId="{626A75FD-CA0C-4C6D-819A-9F42A59F1A85}">
      <dgm:prSet phldrT="[Text]"/>
      <dgm:spPr/>
      <dgm:t>
        <a:bodyPr/>
        <a:lstStyle/>
        <a:p>
          <a:r>
            <a:rPr lang="en-US" dirty="0"/>
            <a:t>Create Confusion Matrix to showcase accuracy of model</a:t>
          </a:r>
        </a:p>
      </dgm:t>
    </dgm:pt>
    <dgm:pt modelId="{3D74E249-3534-48F9-B1B0-BF151213955D}" type="parTrans" cxnId="{88A2DE6D-5EB9-416C-8C39-5286A9A5C045}">
      <dgm:prSet/>
      <dgm:spPr/>
      <dgm:t>
        <a:bodyPr/>
        <a:lstStyle/>
        <a:p>
          <a:endParaRPr lang="en-US"/>
        </a:p>
      </dgm:t>
    </dgm:pt>
    <dgm:pt modelId="{384AC39B-2E70-4387-8A56-962385C9ECF9}" type="sibTrans" cxnId="{88A2DE6D-5EB9-416C-8C39-5286A9A5C045}">
      <dgm:prSet/>
      <dgm:spPr/>
      <dgm:t>
        <a:bodyPr/>
        <a:lstStyle/>
        <a:p>
          <a:endParaRPr lang="en-US"/>
        </a:p>
      </dgm:t>
    </dgm:pt>
    <dgm:pt modelId="{1411D6FD-38AC-4B7B-841C-FAB33D3DA691}" type="pres">
      <dgm:prSet presAssocID="{3E59FADF-3C96-4D75-8881-6AFC036E38A9}" presName="Name0" presStyleCnt="0">
        <dgm:presLayoutVars>
          <dgm:dir/>
          <dgm:animLvl val="lvl"/>
          <dgm:resizeHandles val="exact"/>
        </dgm:presLayoutVars>
      </dgm:prSet>
      <dgm:spPr/>
    </dgm:pt>
    <dgm:pt modelId="{0E2481C2-092F-4963-9595-6A81869DBC14}" type="pres">
      <dgm:prSet presAssocID="{8684303A-746F-4D97-B1B8-12F82F7B8034}" presName="parTxOnly" presStyleLbl="node1" presStyleIdx="0" presStyleCnt="5">
        <dgm:presLayoutVars>
          <dgm:chMax val="0"/>
          <dgm:chPref val="0"/>
          <dgm:bulletEnabled val="1"/>
        </dgm:presLayoutVars>
      </dgm:prSet>
      <dgm:spPr/>
    </dgm:pt>
    <dgm:pt modelId="{9C793D89-21DF-4AD6-B2F9-7C98779174FD}" type="pres">
      <dgm:prSet presAssocID="{571CEFD3-979B-4051-B554-A0C6F912FCCA}" presName="parTxOnlySpace" presStyleCnt="0"/>
      <dgm:spPr/>
    </dgm:pt>
    <dgm:pt modelId="{791AEBB1-73B9-4A0E-A9D2-E3E88300FC49}" type="pres">
      <dgm:prSet presAssocID="{FC36C777-F6BF-48E5-AB7B-E6F9D01121C4}" presName="parTxOnly" presStyleLbl="node1" presStyleIdx="1" presStyleCnt="5">
        <dgm:presLayoutVars>
          <dgm:chMax val="0"/>
          <dgm:chPref val="0"/>
          <dgm:bulletEnabled val="1"/>
        </dgm:presLayoutVars>
      </dgm:prSet>
      <dgm:spPr/>
    </dgm:pt>
    <dgm:pt modelId="{C65E8028-2090-4D56-B82C-16B58B13EB8D}" type="pres">
      <dgm:prSet presAssocID="{8492CBDD-43C5-4182-9A5F-55CC7D8FE1D2}" presName="parTxOnlySpace" presStyleCnt="0"/>
      <dgm:spPr/>
    </dgm:pt>
    <dgm:pt modelId="{855EFEB2-E602-44D8-9C78-6350084D8A33}" type="pres">
      <dgm:prSet presAssocID="{50E3B151-2DBD-4387-BEA7-02E981BA214A}" presName="parTxOnly" presStyleLbl="node1" presStyleIdx="2" presStyleCnt="5">
        <dgm:presLayoutVars>
          <dgm:chMax val="0"/>
          <dgm:chPref val="0"/>
          <dgm:bulletEnabled val="1"/>
        </dgm:presLayoutVars>
      </dgm:prSet>
      <dgm:spPr/>
    </dgm:pt>
    <dgm:pt modelId="{8F12B2B4-C59E-422A-9819-E049041D5C03}" type="pres">
      <dgm:prSet presAssocID="{33ED95E2-6F53-4839-A416-15DB2AFD4316}" presName="parTxOnlySpace" presStyleCnt="0"/>
      <dgm:spPr/>
    </dgm:pt>
    <dgm:pt modelId="{71B0B5CC-2710-47DA-9CD5-91210BD6B1A5}" type="pres">
      <dgm:prSet presAssocID="{9DB705CA-C7C2-407C-91F7-D47A3BE28AC6}" presName="parTxOnly" presStyleLbl="node1" presStyleIdx="3" presStyleCnt="5">
        <dgm:presLayoutVars>
          <dgm:chMax val="0"/>
          <dgm:chPref val="0"/>
          <dgm:bulletEnabled val="1"/>
        </dgm:presLayoutVars>
      </dgm:prSet>
      <dgm:spPr/>
    </dgm:pt>
    <dgm:pt modelId="{56C4D7EC-7A75-42AE-B89F-B25B44AE5BF0}" type="pres">
      <dgm:prSet presAssocID="{348655FA-7836-4475-A23F-350D1E15B549}" presName="parTxOnlySpace" presStyleCnt="0"/>
      <dgm:spPr/>
    </dgm:pt>
    <dgm:pt modelId="{118E68CC-50C8-43C8-AB93-910AE8D64FA4}" type="pres">
      <dgm:prSet presAssocID="{626A75FD-CA0C-4C6D-819A-9F42A59F1A85}" presName="parTxOnly" presStyleLbl="node1" presStyleIdx="4" presStyleCnt="5">
        <dgm:presLayoutVars>
          <dgm:chMax val="0"/>
          <dgm:chPref val="0"/>
          <dgm:bulletEnabled val="1"/>
        </dgm:presLayoutVars>
      </dgm:prSet>
      <dgm:spPr/>
    </dgm:pt>
  </dgm:ptLst>
  <dgm:cxnLst>
    <dgm:cxn modelId="{7B5FD323-6E9C-4268-B77E-A41117984A59}" srcId="{3E59FADF-3C96-4D75-8881-6AFC036E38A9}" destId="{FC36C777-F6BF-48E5-AB7B-E6F9D01121C4}" srcOrd="1" destOrd="0" parTransId="{BB55C661-BDC4-4DBB-9191-2A25FE841E1A}" sibTransId="{8492CBDD-43C5-4182-9A5F-55CC7D8FE1D2}"/>
    <dgm:cxn modelId="{435ACC2B-0812-4B37-897F-011104A37D85}" type="presOf" srcId="{3E59FADF-3C96-4D75-8881-6AFC036E38A9}" destId="{1411D6FD-38AC-4B7B-841C-FAB33D3DA691}" srcOrd="0" destOrd="0" presId="urn:microsoft.com/office/officeart/2005/8/layout/chevron1"/>
    <dgm:cxn modelId="{44D69C63-6D15-4E8B-9C36-B3071FB57629}" type="presOf" srcId="{9DB705CA-C7C2-407C-91F7-D47A3BE28AC6}" destId="{71B0B5CC-2710-47DA-9CD5-91210BD6B1A5}" srcOrd="0" destOrd="0" presId="urn:microsoft.com/office/officeart/2005/8/layout/chevron1"/>
    <dgm:cxn modelId="{88A2DE6D-5EB9-416C-8C39-5286A9A5C045}" srcId="{3E59FADF-3C96-4D75-8881-6AFC036E38A9}" destId="{626A75FD-CA0C-4C6D-819A-9F42A59F1A85}" srcOrd="4" destOrd="0" parTransId="{3D74E249-3534-48F9-B1B0-BF151213955D}" sibTransId="{384AC39B-2E70-4387-8A56-962385C9ECF9}"/>
    <dgm:cxn modelId="{7FF9E84E-B304-4C2C-8B33-965DE3CDFA57}" type="presOf" srcId="{8684303A-746F-4D97-B1B8-12F82F7B8034}" destId="{0E2481C2-092F-4963-9595-6A81869DBC14}" srcOrd="0" destOrd="0" presId="urn:microsoft.com/office/officeart/2005/8/layout/chevron1"/>
    <dgm:cxn modelId="{944B947E-8A68-4789-BCDF-3141B470F57F}" srcId="{3E59FADF-3C96-4D75-8881-6AFC036E38A9}" destId="{50E3B151-2DBD-4387-BEA7-02E981BA214A}" srcOrd="2" destOrd="0" parTransId="{5B8FC260-A62B-4696-8187-4F14F4F18E0B}" sibTransId="{33ED95E2-6F53-4839-A416-15DB2AFD4316}"/>
    <dgm:cxn modelId="{149ED090-35FD-48B8-8324-07B346BFF43D}" type="presOf" srcId="{626A75FD-CA0C-4C6D-819A-9F42A59F1A85}" destId="{118E68CC-50C8-43C8-AB93-910AE8D64FA4}" srcOrd="0" destOrd="0" presId="urn:microsoft.com/office/officeart/2005/8/layout/chevron1"/>
    <dgm:cxn modelId="{B151F093-2F84-491D-B217-1F2C441EE14E}" srcId="{3E59FADF-3C96-4D75-8881-6AFC036E38A9}" destId="{8684303A-746F-4D97-B1B8-12F82F7B8034}" srcOrd="0" destOrd="0" parTransId="{E35611B5-BCA9-43D4-8834-8604BF18D836}" sibTransId="{571CEFD3-979B-4051-B554-A0C6F912FCCA}"/>
    <dgm:cxn modelId="{487C14CC-7535-444E-B8BE-8754AFB329D3}" srcId="{3E59FADF-3C96-4D75-8881-6AFC036E38A9}" destId="{9DB705CA-C7C2-407C-91F7-D47A3BE28AC6}" srcOrd="3" destOrd="0" parTransId="{2D6D84A7-251D-45ED-A848-503F8410A81F}" sibTransId="{348655FA-7836-4475-A23F-350D1E15B549}"/>
    <dgm:cxn modelId="{08F3B7D0-F473-4689-854B-CBE8E3905EBC}" type="presOf" srcId="{FC36C777-F6BF-48E5-AB7B-E6F9D01121C4}" destId="{791AEBB1-73B9-4A0E-A9D2-E3E88300FC49}" srcOrd="0" destOrd="0" presId="urn:microsoft.com/office/officeart/2005/8/layout/chevron1"/>
    <dgm:cxn modelId="{D5C269F1-08FE-4158-982A-1EC4500B68E8}" type="presOf" srcId="{50E3B151-2DBD-4387-BEA7-02E981BA214A}" destId="{855EFEB2-E602-44D8-9C78-6350084D8A33}" srcOrd="0" destOrd="0" presId="urn:microsoft.com/office/officeart/2005/8/layout/chevron1"/>
    <dgm:cxn modelId="{FF90DC86-D47C-4ACB-A977-8419C05598E0}" type="presParOf" srcId="{1411D6FD-38AC-4B7B-841C-FAB33D3DA691}" destId="{0E2481C2-092F-4963-9595-6A81869DBC14}" srcOrd="0" destOrd="0" presId="urn:microsoft.com/office/officeart/2005/8/layout/chevron1"/>
    <dgm:cxn modelId="{022A087E-7921-4BCE-BE3A-D180E0D1307F}" type="presParOf" srcId="{1411D6FD-38AC-4B7B-841C-FAB33D3DA691}" destId="{9C793D89-21DF-4AD6-B2F9-7C98779174FD}" srcOrd="1" destOrd="0" presId="urn:microsoft.com/office/officeart/2005/8/layout/chevron1"/>
    <dgm:cxn modelId="{6FDFF014-68D6-4D12-BD38-70C2E94F9B1C}" type="presParOf" srcId="{1411D6FD-38AC-4B7B-841C-FAB33D3DA691}" destId="{791AEBB1-73B9-4A0E-A9D2-E3E88300FC49}" srcOrd="2" destOrd="0" presId="urn:microsoft.com/office/officeart/2005/8/layout/chevron1"/>
    <dgm:cxn modelId="{525BB875-2F9F-4C46-B383-FC3292167FCE}" type="presParOf" srcId="{1411D6FD-38AC-4B7B-841C-FAB33D3DA691}" destId="{C65E8028-2090-4D56-B82C-16B58B13EB8D}" srcOrd="3" destOrd="0" presId="urn:microsoft.com/office/officeart/2005/8/layout/chevron1"/>
    <dgm:cxn modelId="{ECB8E019-447B-44D5-BB1D-E3E432B61226}" type="presParOf" srcId="{1411D6FD-38AC-4B7B-841C-FAB33D3DA691}" destId="{855EFEB2-E602-44D8-9C78-6350084D8A33}" srcOrd="4" destOrd="0" presId="urn:microsoft.com/office/officeart/2005/8/layout/chevron1"/>
    <dgm:cxn modelId="{930D2A47-6DA5-48EA-93E4-91620274194C}" type="presParOf" srcId="{1411D6FD-38AC-4B7B-841C-FAB33D3DA691}" destId="{8F12B2B4-C59E-422A-9819-E049041D5C03}" srcOrd="5" destOrd="0" presId="urn:microsoft.com/office/officeart/2005/8/layout/chevron1"/>
    <dgm:cxn modelId="{89B82F18-D552-4E49-91C8-3629C07F2F26}" type="presParOf" srcId="{1411D6FD-38AC-4B7B-841C-FAB33D3DA691}" destId="{71B0B5CC-2710-47DA-9CD5-91210BD6B1A5}" srcOrd="6" destOrd="0" presId="urn:microsoft.com/office/officeart/2005/8/layout/chevron1"/>
    <dgm:cxn modelId="{82B4B31F-FE65-4C39-92FF-B764574DACE0}" type="presParOf" srcId="{1411D6FD-38AC-4B7B-841C-FAB33D3DA691}" destId="{56C4D7EC-7A75-42AE-B89F-B25B44AE5BF0}" srcOrd="7" destOrd="0" presId="urn:microsoft.com/office/officeart/2005/8/layout/chevron1"/>
    <dgm:cxn modelId="{8202C6B9-44F5-4894-92A0-15B1D8799846}" type="presParOf" srcId="{1411D6FD-38AC-4B7B-841C-FAB33D3DA691}" destId="{118E68CC-50C8-43C8-AB93-910AE8D64FA4}" srcOrd="8"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F3678E7-925A-4690-AA26-A34DC9AB9FDE}">
      <dsp:nvSpPr>
        <dsp:cNvPr id="0" name=""/>
        <dsp:cNvSpPr/>
      </dsp:nvSpPr>
      <dsp:spPr>
        <a:xfrm>
          <a:off x="3168232" y="812603"/>
          <a:ext cx="627189" cy="91440"/>
        </a:xfrm>
        <a:custGeom>
          <a:avLst/>
          <a:gdLst/>
          <a:ahLst/>
          <a:cxnLst/>
          <a:rect l="0" t="0" r="0" b="0"/>
          <a:pathLst>
            <a:path>
              <a:moveTo>
                <a:pt x="0" y="45720"/>
              </a:moveTo>
              <a:lnTo>
                <a:pt x="627189"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465382" y="855034"/>
        <a:ext cx="32889" cy="6577"/>
      </dsp:txXfrm>
    </dsp:sp>
    <dsp:sp modelId="{98DA34CC-38F6-4E19-9B1A-FB3F0F10E2CA}">
      <dsp:nvSpPr>
        <dsp:cNvPr id="0" name=""/>
        <dsp:cNvSpPr/>
      </dsp:nvSpPr>
      <dsp:spPr>
        <a:xfrm>
          <a:off x="310076" y="336"/>
          <a:ext cx="2859955" cy="1715973"/>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kern="1200" dirty="0"/>
            <a:t>Created</a:t>
          </a:r>
          <a:r>
            <a:rPr lang="en-US" sz="2000" kern="1200" baseline="0" dirty="0"/>
            <a:t> helper functions in order to use the API effectively.  </a:t>
          </a:r>
          <a:endParaRPr lang="en-US" sz="2000" kern="1200" dirty="0"/>
        </a:p>
      </dsp:txBody>
      <dsp:txXfrm>
        <a:off x="310076" y="336"/>
        <a:ext cx="2859955" cy="1715973"/>
      </dsp:txXfrm>
    </dsp:sp>
    <dsp:sp modelId="{0C2C3E14-58D7-4E44-BD8C-987DC5E2A822}">
      <dsp:nvSpPr>
        <dsp:cNvPr id="0" name=""/>
        <dsp:cNvSpPr/>
      </dsp:nvSpPr>
      <dsp:spPr>
        <a:xfrm>
          <a:off x="6685977" y="812603"/>
          <a:ext cx="627189" cy="91440"/>
        </a:xfrm>
        <a:custGeom>
          <a:avLst/>
          <a:gdLst/>
          <a:ahLst/>
          <a:cxnLst/>
          <a:rect l="0" t="0" r="0" b="0"/>
          <a:pathLst>
            <a:path>
              <a:moveTo>
                <a:pt x="0" y="45720"/>
              </a:moveTo>
              <a:lnTo>
                <a:pt x="627189"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983127" y="855034"/>
        <a:ext cx="32889" cy="6577"/>
      </dsp:txXfrm>
    </dsp:sp>
    <dsp:sp modelId="{4DA58B83-CFEC-433B-B3D0-307C89651863}">
      <dsp:nvSpPr>
        <dsp:cNvPr id="0" name=""/>
        <dsp:cNvSpPr/>
      </dsp:nvSpPr>
      <dsp:spPr>
        <a:xfrm>
          <a:off x="3827822" y="336"/>
          <a:ext cx="2859955" cy="1715973"/>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kern="1200" dirty="0"/>
            <a:t>Requested the data from the SpaceX API via URL.</a:t>
          </a:r>
        </a:p>
      </dsp:txBody>
      <dsp:txXfrm>
        <a:off x="3827822" y="336"/>
        <a:ext cx="2859955" cy="1715973"/>
      </dsp:txXfrm>
    </dsp:sp>
    <dsp:sp modelId="{779B3BC0-C827-4989-97DE-25676B76C78F}">
      <dsp:nvSpPr>
        <dsp:cNvPr id="0" name=""/>
        <dsp:cNvSpPr/>
      </dsp:nvSpPr>
      <dsp:spPr>
        <a:xfrm>
          <a:off x="1740054" y="1714510"/>
          <a:ext cx="7035490" cy="627189"/>
        </a:xfrm>
        <a:custGeom>
          <a:avLst/>
          <a:gdLst/>
          <a:ahLst/>
          <a:cxnLst/>
          <a:rect l="0" t="0" r="0" b="0"/>
          <a:pathLst>
            <a:path>
              <a:moveTo>
                <a:pt x="7035490" y="0"/>
              </a:moveTo>
              <a:lnTo>
                <a:pt x="7035490" y="330694"/>
              </a:lnTo>
              <a:lnTo>
                <a:pt x="0" y="330694"/>
              </a:lnTo>
              <a:lnTo>
                <a:pt x="0" y="627189"/>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081145" y="2024816"/>
        <a:ext cx="353308" cy="6577"/>
      </dsp:txXfrm>
    </dsp:sp>
    <dsp:sp modelId="{35A2C85C-603A-4DAD-8595-6347DF618CA0}">
      <dsp:nvSpPr>
        <dsp:cNvPr id="0" name=""/>
        <dsp:cNvSpPr/>
      </dsp:nvSpPr>
      <dsp:spPr>
        <a:xfrm>
          <a:off x="7345567" y="336"/>
          <a:ext cx="2859955" cy="1715973"/>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kern="1200" dirty="0"/>
            <a:t>Used </a:t>
          </a:r>
          <a:r>
            <a:rPr lang="en-US" sz="2000" b="1" i="1" kern="1200" dirty="0"/>
            <a:t>.</a:t>
          </a:r>
          <a:r>
            <a:rPr lang="en-US" sz="2000" b="1" i="1" kern="1200" dirty="0" err="1"/>
            <a:t>json</a:t>
          </a:r>
          <a:r>
            <a:rPr lang="en-US" sz="2000" b="1" i="1" kern="1200" dirty="0"/>
            <a:t>() </a:t>
          </a:r>
          <a:r>
            <a:rPr lang="en-US" sz="2000" kern="1200" dirty="0"/>
            <a:t>and </a:t>
          </a:r>
          <a:r>
            <a:rPr lang="en-US" sz="2000" b="1" i="1" kern="1200" dirty="0"/>
            <a:t>.</a:t>
          </a:r>
          <a:r>
            <a:rPr lang="en-US" sz="2000" b="1" i="1" kern="1200" dirty="0" err="1"/>
            <a:t>json_normalize</a:t>
          </a:r>
          <a:r>
            <a:rPr lang="en-US" sz="2000" b="1" i="1" kern="1200" dirty="0"/>
            <a:t>() </a:t>
          </a:r>
          <a:r>
            <a:rPr lang="en-US" sz="2000" kern="1200" dirty="0"/>
            <a:t>to decode the collected data and convert into a Pandas data frame. </a:t>
          </a:r>
        </a:p>
      </dsp:txBody>
      <dsp:txXfrm>
        <a:off x="7345567" y="336"/>
        <a:ext cx="2859955" cy="1715973"/>
      </dsp:txXfrm>
    </dsp:sp>
    <dsp:sp modelId="{95F515E7-B5D8-4D33-8AA4-BFC3BCDD7FD1}">
      <dsp:nvSpPr>
        <dsp:cNvPr id="0" name=""/>
        <dsp:cNvSpPr/>
      </dsp:nvSpPr>
      <dsp:spPr>
        <a:xfrm>
          <a:off x="3168232" y="3186366"/>
          <a:ext cx="627189" cy="91440"/>
        </a:xfrm>
        <a:custGeom>
          <a:avLst/>
          <a:gdLst/>
          <a:ahLst/>
          <a:cxnLst/>
          <a:rect l="0" t="0" r="0" b="0"/>
          <a:pathLst>
            <a:path>
              <a:moveTo>
                <a:pt x="0" y="45720"/>
              </a:moveTo>
              <a:lnTo>
                <a:pt x="627189"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465382" y="3228797"/>
        <a:ext cx="32889" cy="6577"/>
      </dsp:txXfrm>
    </dsp:sp>
    <dsp:sp modelId="{F7BBAD61-6AD9-498B-804F-113C242BE468}">
      <dsp:nvSpPr>
        <dsp:cNvPr id="0" name=""/>
        <dsp:cNvSpPr/>
      </dsp:nvSpPr>
      <dsp:spPr>
        <a:xfrm>
          <a:off x="310076" y="2374099"/>
          <a:ext cx="2859955" cy="1715973"/>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kern="1200" dirty="0"/>
            <a:t>Utilized the API again in order to collect data based on a rocket’s Identification.</a:t>
          </a:r>
        </a:p>
      </dsp:txBody>
      <dsp:txXfrm>
        <a:off x="310076" y="2374099"/>
        <a:ext cx="2859955" cy="1715973"/>
      </dsp:txXfrm>
    </dsp:sp>
    <dsp:sp modelId="{A1C6C5C5-93CA-4A1D-92F8-E615E5DCA7AB}">
      <dsp:nvSpPr>
        <dsp:cNvPr id="0" name=""/>
        <dsp:cNvSpPr/>
      </dsp:nvSpPr>
      <dsp:spPr>
        <a:xfrm>
          <a:off x="6685977" y="3186366"/>
          <a:ext cx="627189" cy="91440"/>
        </a:xfrm>
        <a:custGeom>
          <a:avLst/>
          <a:gdLst/>
          <a:ahLst/>
          <a:cxnLst/>
          <a:rect l="0" t="0" r="0" b="0"/>
          <a:pathLst>
            <a:path>
              <a:moveTo>
                <a:pt x="0" y="45720"/>
              </a:moveTo>
              <a:lnTo>
                <a:pt x="627189"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983127" y="3228797"/>
        <a:ext cx="32889" cy="6577"/>
      </dsp:txXfrm>
    </dsp:sp>
    <dsp:sp modelId="{94F96542-9C65-45B2-BCAD-99BE776D3834}">
      <dsp:nvSpPr>
        <dsp:cNvPr id="0" name=""/>
        <dsp:cNvSpPr/>
      </dsp:nvSpPr>
      <dsp:spPr>
        <a:xfrm>
          <a:off x="3827822" y="2374099"/>
          <a:ext cx="2859955" cy="1715973"/>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kern="1200" dirty="0"/>
            <a:t>Appointed the newly collected data to lists once again.</a:t>
          </a:r>
        </a:p>
      </dsp:txBody>
      <dsp:txXfrm>
        <a:off x="3827822" y="2374099"/>
        <a:ext cx="2859955" cy="1715973"/>
      </dsp:txXfrm>
    </dsp:sp>
    <dsp:sp modelId="{B2AB38A8-8034-49CA-8DC1-CD7F3BE0BB36}">
      <dsp:nvSpPr>
        <dsp:cNvPr id="0" name=""/>
        <dsp:cNvSpPr/>
      </dsp:nvSpPr>
      <dsp:spPr>
        <a:xfrm>
          <a:off x="7345567" y="2374099"/>
          <a:ext cx="2859955" cy="1715973"/>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kern="1200" dirty="0"/>
            <a:t>Created a final data frame containing all the data to be analyzed.</a:t>
          </a:r>
        </a:p>
      </dsp:txBody>
      <dsp:txXfrm>
        <a:off x="7345567" y="2374099"/>
        <a:ext cx="2859955" cy="171597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F3678E7-925A-4690-AA26-A34DC9AB9FDE}">
      <dsp:nvSpPr>
        <dsp:cNvPr id="0" name=""/>
        <dsp:cNvSpPr/>
      </dsp:nvSpPr>
      <dsp:spPr>
        <a:xfrm>
          <a:off x="3168232" y="812603"/>
          <a:ext cx="627189" cy="91440"/>
        </a:xfrm>
        <a:custGeom>
          <a:avLst/>
          <a:gdLst/>
          <a:ahLst/>
          <a:cxnLst/>
          <a:rect l="0" t="0" r="0" b="0"/>
          <a:pathLst>
            <a:path>
              <a:moveTo>
                <a:pt x="0" y="45720"/>
              </a:moveTo>
              <a:lnTo>
                <a:pt x="627189"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465382" y="855034"/>
        <a:ext cx="32889" cy="6577"/>
      </dsp:txXfrm>
    </dsp:sp>
    <dsp:sp modelId="{98DA34CC-38F6-4E19-9B1A-FB3F0F10E2CA}">
      <dsp:nvSpPr>
        <dsp:cNvPr id="0" name=""/>
        <dsp:cNvSpPr/>
      </dsp:nvSpPr>
      <dsp:spPr>
        <a:xfrm>
          <a:off x="310076" y="336"/>
          <a:ext cx="2859955" cy="1715973"/>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kern="1200" dirty="0"/>
            <a:t>Created</a:t>
          </a:r>
          <a:r>
            <a:rPr lang="en-US" sz="2000" kern="1200" baseline="0" dirty="0"/>
            <a:t> helper functions to aid in processing an HTML table being scraped.  </a:t>
          </a:r>
          <a:endParaRPr lang="en-US" sz="2000" kern="1200" dirty="0"/>
        </a:p>
      </dsp:txBody>
      <dsp:txXfrm>
        <a:off x="310076" y="336"/>
        <a:ext cx="2859955" cy="1715973"/>
      </dsp:txXfrm>
    </dsp:sp>
    <dsp:sp modelId="{0C2C3E14-58D7-4E44-BD8C-987DC5E2A822}">
      <dsp:nvSpPr>
        <dsp:cNvPr id="0" name=""/>
        <dsp:cNvSpPr/>
      </dsp:nvSpPr>
      <dsp:spPr>
        <a:xfrm>
          <a:off x="6685977" y="812603"/>
          <a:ext cx="627189" cy="91440"/>
        </a:xfrm>
        <a:custGeom>
          <a:avLst/>
          <a:gdLst/>
          <a:ahLst/>
          <a:cxnLst/>
          <a:rect l="0" t="0" r="0" b="0"/>
          <a:pathLst>
            <a:path>
              <a:moveTo>
                <a:pt x="0" y="45720"/>
              </a:moveTo>
              <a:lnTo>
                <a:pt x="627189"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983127" y="855034"/>
        <a:ext cx="32889" cy="6577"/>
      </dsp:txXfrm>
    </dsp:sp>
    <dsp:sp modelId="{4DA58B83-CFEC-433B-B3D0-307C89651863}">
      <dsp:nvSpPr>
        <dsp:cNvPr id="0" name=""/>
        <dsp:cNvSpPr/>
      </dsp:nvSpPr>
      <dsp:spPr>
        <a:xfrm>
          <a:off x="3827822" y="336"/>
          <a:ext cx="2859955" cy="1715973"/>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kern="1200" dirty="0"/>
            <a:t>Requested the data from the URL using an HTTP GET method.</a:t>
          </a:r>
        </a:p>
      </dsp:txBody>
      <dsp:txXfrm>
        <a:off x="3827822" y="336"/>
        <a:ext cx="2859955" cy="1715973"/>
      </dsp:txXfrm>
    </dsp:sp>
    <dsp:sp modelId="{779B3BC0-C827-4989-97DE-25676B76C78F}">
      <dsp:nvSpPr>
        <dsp:cNvPr id="0" name=""/>
        <dsp:cNvSpPr/>
      </dsp:nvSpPr>
      <dsp:spPr>
        <a:xfrm>
          <a:off x="1740054" y="1714510"/>
          <a:ext cx="7035490" cy="627189"/>
        </a:xfrm>
        <a:custGeom>
          <a:avLst/>
          <a:gdLst/>
          <a:ahLst/>
          <a:cxnLst/>
          <a:rect l="0" t="0" r="0" b="0"/>
          <a:pathLst>
            <a:path>
              <a:moveTo>
                <a:pt x="7035490" y="0"/>
              </a:moveTo>
              <a:lnTo>
                <a:pt x="7035490" y="330694"/>
              </a:lnTo>
              <a:lnTo>
                <a:pt x="0" y="330694"/>
              </a:lnTo>
              <a:lnTo>
                <a:pt x="0" y="627189"/>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081145" y="2024816"/>
        <a:ext cx="353308" cy="6577"/>
      </dsp:txXfrm>
    </dsp:sp>
    <dsp:sp modelId="{35A2C85C-603A-4DAD-8595-6347DF618CA0}">
      <dsp:nvSpPr>
        <dsp:cNvPr id="0" name=""/>
        <dsp:cNvSpPr/>
      </dsp:nvSpPr>
      <dsp:spPr>
        <a:xfrm>
          <a:off x="7345567" y="336"/>
          <a:ext cx="2859955" cy="1715973"/>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kern="1200" dirty="0"/>
            <a:t>Created a </a:t>
          </a:r>
          <a:r>
            <a:rPr lang="en-US" sz="2000" kern="1200" dirty="0" err="1"/>
            <a:t>BeautifulSoup</a:t>
          </a:r>
          <a:r>
            <a:rPr lang="en-US" sz="2000" kern="1200" dirty="0"/>
            <a:t> object in order to view the data appropriately. </a:t>
          </a:r>
        </a:p>
      </dsp:txBody>
      <dsp:txXfrm>
        <a:off x="7345567" y="336"/>
        <a:ext cx="2859955" cy="1715973"/>
      </dsp:txXfrm>
    </dsp:sp>
    <dsp:sp modelId="{95F515E7-B5D8-4D33-8AA4-BFC3BCDD7FD1}">
      <dsp:nvSpPr>
        <dsp:cNvPr id="0" name=""/>
        <dsp:cNvSpPr/>
      </dsp:nvSpPr>
      <dsp:spPr>
        <a:xfrm>
          <a:off x="3168232" y="3186366"/>
          <a:ext cx="627189" cy="91440"/>
        </a:xfrm>
        <a:custGeom>
          <a:avLst/>
          <a:gdLst/>
          <a:ahLst/>
          <a:cxnLst/>
          <a:rect l="0" t="0" r="0" b="0"/>
          <a:pathLst>
            <a:path>
              <a:moveTo>
                <a:pt x="0" y="45720"/>
              </a:moveTo>
              <a:lnTo>
                <a:pt x="627189"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465382" y="3228797"/>
        <a:ext cx="32889" cy="6577"/>
      </dsp:txXfrm>
    </dsp:sp>
    <dsp:sp modelId="{F7BBAD61-6AD9-498B-804F-113C242BE468}">
      <dsp:nvSpPr>
        <dsp:cNvPr id="0" name=""/>
        <dsp:cNvSpPr/>
      </dsp:nvSpPr>
      <dsp:spPr>
        <a:xfrm>
          <a:off x="310076" y="2374099"/>
          <a:ext cx="2859955" cy="1715973"/>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kern="1200" dirty="0"/>
            <a:t>Extracted necessary data from the HTML formatted text data by examining &lt;</a:t>
          </a:r>
          <a:r>
            <a:rPr lang="en-US" sz="2000" kern="1200" dirty="0" err="1"/>
            <a:t>th</a:t>
          </a:r>
          <a:r>
            <a:rPr lang="en-US" sz="2000" kern="1200" dirty="0"/>
            <a:t>&gt; elements.</a:t>
          </a:r>
        </a:p>
      </dsp:txBody>
      <dsp:txXfrm>
        <a:off x="310076" y="2374099"/>
        <a:ext cx="2859955" cy="1715973"/>
      </dsp:txXfrm>
    </dsp:sp>
    <dsp:sp modelId="{A1C6C5C5-93CA-4A1D-92F8-E615E5DCA7AB}">
      <dsp:nvSpPr>
        <dsp:cNvPr id="0" name=""/>
        <dsp:cNvSpPr/>
      </dsp:nvSpPr>
      <dsp:spPr>
        <a:xfrm>
          <a:off x="6685977" y="3186366"/>
          <a:ext cx="627189" cy="91440"/>
        </a:xfrm>
        <a:custGeom>
          <a:avLst/>
          <a:gdLst/>
          <a:ahLst/>
          <a:cxnLst/>
          <a:rect l="0" t="0" r="0" b="0"/>
          <a:pathLst>
            <a:path>
              <a:moveTo>
                <a:pt x="0" y="45720"/>
              </a:moveTo>
              <a:lnTo>
                <a:pt x="627189"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983127" y="3228797"/>
        <a:ext cx="32889" cy="6577"/>
      </dsp:txXfrm>
    </dsp:sp>
    <dsp:sp modelId="{94F96542-9C65-45B2-BCAD-99BE776D3834}">
      <dsp:nvSpPr>
        <dsp:cNvPr id="0" name=""/>
        <dsp:cNvSpPr/>
      </dsp:nvSpPr>
      <dsp:spPr>
        <a:xfrm>
          <a:off x="3827822" y="2374099"/>
          <a:ext cx="2859955" cy="1715973"/>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kern="1200" dirty="0"/>
            <a:t>Created dictionaries to hold the desired data.</a:t>
          </a:r>
        </a:p>
      </dsp:txBody>
      <dsp:txXfrm>
        <a:off x="3827822" y="2374099"/>
        <a:ext cx="2859955" cy="1715973"/>
      </dsp:txXfrm>
    </dsp:sp>
    <dsp:sp modelId="{B2AB38A8-8034-49CA-8DC1-CD7F3BE0BB36}">
      <dsp:nvSpPr>
        <dsp:cNvPr id="0" name=""/>
        <dsp:cNvSpPr/>
      </dsp:nvSpPr>
      <dsp:spPr>
        <a:xfrm>
          <a:off x="7345567" y="2374099"/>
          <a:ext cx="2859955" cy="1715973"/>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kern="1200" dirty="0"/>
            <a:t>Parsed the data and created a Pandas data frame to be analyzed.</a:t>
          </a:r>
        </a:p>
      </dsp:txBody>
      <dsp:txXfrm>
        <a:off x="7345567" y="2374099"/>
        <a:ext cx="2859955" cy="171597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E2481C2-092F-4963-9595-6A81869DBC14}">
      <dsp:nvSpPr>
        <dsp:cNvPr id="0" name=""/>
        <dsp:cNvSpPr/>
      </dsp:nvSpPr>
      <dsp:spPr>
        <a:xfrm>
          <a:off x="2600" y="442451"/>
          <a:ext cx="2314516" cy="92580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a:lnSpc>
              <a:spcPct val="90000"/>
            </a:lnSpc>
            <a:spcBef>
              <a:spcPct val="0"/>
            </a:spcBef>
            <a:spcAft>
              <a:spcPct val="35000"/>
            </a:spcAft>
            <a:buNone/>
          </a:pPr>
          <a:r>
            <a:rPr lang="en-US" sz="1300" kern="1200" dirty="0"/>
            <a:t>Split data into Train and Test sets</a:t>
          </a:r>
        </a:p>
      </dsp:txBody>
      <dsp:txXfrm>
        <a:off x="465503" y="442451"/>
        <a:ext cx="1388710" cy="925806"/>
      </dsp:txXfrm>
    </dsp:sp>
    <dsp:sp modelId="{791AEBB1-73B9-4A0E-A9D2-E3E88300FC49}">
      <dsp:nvSpPr>
        <dsp:cNvPr id="0" name=""/>
        <dsp:cNvSpPr/>
      </dsp:nvSpPr>
      <dsp:spPr>
        <a:xfrm>
          <a:off x="2085665" y="442451"/>
          <a:ext cx="2314516" cy="92580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a:lnSpc>
              <a:spcPct val="90000"/>
            </a:lnSpc>
            <a:spcBef>
              <a:spcPct val="0"/>
            </a:spcBef>
            <a:spcAft>
              <a:spcPct val="35000"/>
            </a:spcAft>
            <a:buNone/>
          </a:pPr>
          <a:r>
            <a:rPr lang="en-US" sz="1300" kern="1200" dirty="0"/>
            <a:t>Create Machine Learning Model</a:t>
          </a:r>
        </a:p>
      </dsp:txBody>
      <dsp:txXfrm>
        <a:off x="2548568" y="442451"/>
        <a:ext cx="1388710" cy="925806"/>
      </dsp:txXfrm>
    </dsp:sp>
    <dsp:sp modelId="{855EFEB2-E602-44D8-9C78-6350084D8A33}">
      <dsp:nvSpPr>
        <dsp:cNvPr id="0" name=""/>
        <dsp:cNvSpPr/>
      </dsp:nvSpPr>
      <dsp:spPr>
        <a:xfrm>
          <a:off x="4168731" y="442451"/>
          <a:ext cx="2314516" cy="92580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a:lnSpc>
              <a:spcPct val="90000"/>
            </a:lnSpc>
            <a:spcBef>
              <a:spcPct val="0"/>
            </a:spcBef>
            <a:spcAft>
              <a:spcPct val="35000"/>
            </a:spcAft>
            <a:buNone/>
          </a:pPr>
          <a:r>
            <a:rPr lang="en-US" sz="1300" kern="1200" dirty="0"/>
            <a:t>Train Machine Learning Model</a:t>
          </a:r>
        </a:p>
      </dsp:txBody>
      <dsp:txXfrm>
        <a:off x="4631634" y="442451"/>
        <a:ext cx="1388710" cy="925806"/>
      </dsp:txXfrm>
    </dsp:sp>
    <dsp:sp modelId="{71B0B5CC-2710-47DA-9CD5-91210BD6B1A5}">
      <dsp:nvSpPr>
        <dsp:cNvPr id="0" name=""/>
        <dsp:cNvSpPr/>
      </dsp:nvSpPr>
      <dsp:spPr>
        <a:xfrm>
          <a:off x="6251796" y="442451"/>
          <a:ext cx="2314516" cy="92580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a:lnSpc>
              <a:spcPct val="90000"/>
            </a:lnSpc>
            <a:spcBef>
              <a:spcPct val="0"/>
            </a:spcBef>
            <a:spcAft>
              <a:spcPct val="35000"/>
            </a:spcAft>
            <a:buNone/>
          </a:pPr>
          <a:r>
            <a:rPr lang="en-US" sz="1300" kern="1200" dirty="0"/>
            <a:t>Test Machine Learning Model</a:t>
          </a:r>
        </a:p>
      </dsp:txBody>
      <dsp:txXfrm>
        <a:off x="6714699" y="442451"/>
        <a:ext cx="1388710" cy="925806"/>
      </dsp:txXfrm>
    </dsp:sp>
    <dsp:sp modelId="{118E68CC-50C8-43C8-AB93-910AE8D64FA4}">
      <dsp:nvSpPr>
        <dsp:cNvPr id="0" name=""/>
        <dsp:cNvSpPr/>
      </dsp:nvSpPr>
      <dsp:spPr>
        <a:xfrm>
          <a:off x="8334861" y="442451"/>
          <a:ext cx="2314516" cy="92580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a:lnSpc>
              <a:spcPct val="90000"/>
            </a:lnSpc>
            <a:spcBef>
              <a:spcPct val="0"/>
            </a:spcBef>
            <a:spcAft>
              <a:spcPct val="35000"/>
            </a:spcAft>
            <a:buNone/>
          </a:pPr>
          <a:r>
            <a:rPr lang="en-US" sz="1300" kern="1200" dirty="0"/>
            <a:t>Create Confusion Matrix to showcase accuracy of model</a:t>
          </a:r>
        </a:p>
      </dsp:txBody>
      <dsp:txXfrm>
        <a:off x="8797764" y="442451"/>
        <a:ext cx="1388710" cy="925806"/>
      </dsp:txXfrm>
    </dsp:sp>
  </dsp:spTree>
</dsp:drawing>
</file>

<file path=ppt/diagrams/layout1.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6/24/2022</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6/24/2022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hf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EEBDA0E2-FEBD-4B65-8F16-724CF984F377}" type="slidenum">
              <a:rPr lang="en-US" smtClean="0"/>
              <a:t>1</a:t>
            </a:fld>
            <a:endParaRPr lang="en-US"/>
          </a:p>
        </p:txBody>
      </p:sp>
    </p:spTree>
    <p:extLst>
      <p:ext uri="{BB962C8B-B14F-4D97-AF65-F5344CB8AC3E}">
        <p14:creationId xmlns:p14="http://schemas.microsoft.com/office/powerpoint/2010/main" val="5997433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EEBDA0E2-FEBD-4B65-8F16-724CF984F377}" type="slidenum">
              <a:rPr lang="en-US" smtClean="0"/>
              <a:t>10</a:t>
            </a:fld>
            <a:endParaRPr lang="en-US"/>
          </a:p>
        </p:txBody>
      </p:sp>
    </p:spTree>
    <p:extLst>
      <p:ext uri="{BB962C8B-B14F-4D97-AF65-F5344CB8AC3E}">
        <p14:creationId xmlns:p14="http://schemas.microsoft.com/office/powerpoint/2010/main" val="31247562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EEBDA0E2-FEBD-4B65-8F16-724CF984F377}" type="slidenum">
              <a:rPr lang="en-US" smtClean="0"/>
              <a:t>11</a:t>
            </a:fld>
            <a:endParaRPr lang="en-US"/>
          </a:p>
        </p:txBody>
      </p:sp>
    </p:spTree>
    <p:extLst>
      <p:ext uri="{BB962C8B-B14F-4D97-AF65-F5344CB8AC3E}">
        <p14:creationId xmlns:p14="http://schemas.microsoft.com/office/powerpoint/2010/main" val="9085230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EEBDA0E2-FEBD-4B65-8F16-724CF984F377}" type="slidenum">
              <a:rPr lang="en-US" smtClean="0"/>
              <a:t>12</a:t>
            </a:fld>
            <a:endParaRPr lang="en-US"/>
          </a:p>
        </p:txBody>
      </p:sp>
    </p:spTree>
    <p:extLst>
      <p:ext uri="{BB962C8B-B14F-4D97-AF65-F5344CB8AC3E}">
        <p14:creationId xmlns:p14="http://schemas.microsoft.com/office/powerpoint/2010/main" val="33890633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EEBDA0E2-FEBD-4B65-8F16-724CF984F377}" type="slidenum">
              <a:rPr lang="en-US" smtClean="0"/>
              <a:t>13</a:t>
            </a:fld>
            <a:endParaRPr lang="en-US"/>
          </a:p>
        </p:txBody>
      </p:sp>
    </p:spTree>
    <p:extLst>
      <p:ext uri="{BB962C8B-B14F-4D97-AF65-F5344CB8AC3E}">
        <p14:creationId xmlns:p14="http://schemas.microsoft.com/office/powerpoint/2010/main" val="25052493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EEBDA0E2-FEBD-4B65-8F16-724CF984F377}" type="slidenum">
              <a:rPr lang="en-US" smtClean="0"/>
              <a:t>14</a:t>
            </a:fld>
            <a:endParaRPr lang="en-US"/>
          </a:p>
        </p:txBody>
      </p:sp>
    </p:spTree>
    <p:extLst>
      <p:ext uri="{BB962C8B-B14F-4D97-AF65-F5344CB8AC3E}">
        <p14:creationId xmlns:p14="http://schemas.microsoft.com/office/powerpoint/2010/main" val="40257621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EEBDA0E2-FEBD-4B65-8F16-724CF984F377}" type="slidenum">
              <a:rPr lang="en-US" smtClean="0"/>
              <a:t>15</a:t>
            </a:fld>
            <a:endParaRPr lang="en-US"/>
          </a:p>
        </p:txBody>
      </p:sp>
    </p:spTree>
    <p:extLst>
      <p:ext uri="{BB962C8B-B14F-4D97-AF65-F5344CB8AC3E}">
        <p14:creationId xmlns:p14="http://schemas.microsoft.com/office/powerpoint/2010/main" val="16020821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EEBDA0E2-FEBD-4B65-8F16-724CF984F377}" type="slidenum">
              <a:rPr lang="en-US" smtClean="0"/>
              <a:t>17</a:t>
            </a:fld>
            <a:endParaRPr lang="en-US"/>
          </a:p>
        </p:txBody>
      </p:sp>
    </p:spTree>
    <p:extLst>
      <p:ext uri="{BB962C8B-B14F-4D97-AF65-F5344CB8AC3E}">
        <p14:creationId xmlns:p14="http://schemas.microsoft.com/office/powerpoint/2010/main" val="19979938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EEBDA0E2-FEBD-4B65-8F16-724CF984F377}" type="slidenum">
              <a:rPr lang="en-US" smtClean="0"/>
              <a:t>18</a:t>
            </a:fld>
            <a:endParaRPr lang="en-US"/>
          </a:p>
        </p:txBody>
      </p:sp>
    </p:spTree>
    <p:extLst>
      <p:ext uri="{BB962C8B-B14F-4D97-AF65-F5344CB8AC3E}">
        <p14:creationId xmlns:p14="http://schemas.microsoft.com/office/powerpoint/2010/main" val="11565814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EEBDA0E2-FEBD-4B65-8F16-724CF984F377}" type="slidenum">
              <a:rPr lang="en-US" smtClean="0"/>
              <a:t>19</a:t>
            </a:fld>
            <a:endParaRPr lang="en-US"/>
          </a:p>
        </p:txBody>
      </p:sp>
    </p:spTree>
    <p:extLst>
      <p:ext uri="{BB962C8B-B14F-4D97-AF65-F5344CB8AC3E}">
        <p14:creationId xmlns:p14="http://schemas.microsoft.com/office/powerpoint/2010/main" val="15182020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EEBDA0E2-FEBD-4B65-8F16-724CF984F377}" type="slidenum">
              <a:rPr lang="en-US" smtClean="0"/>
              <a:t>20</a:t>
            </a:fld>
            <a:endParaRPr lang="en-US"/>
          </a:p>
        </p:txBody>
      </p:sp>
    </p:spTree>
    <p:extLst>
      <p:ext uri="{BB962C8B-B14F-4D97-AF65-F5344CB8AC3E}">
        <p14:creationId xmlns:p14="http://schemas.microsoft.com/office/powerpoint/2010/main" val="35971371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EEBDA0E2-FEBD-4B65-8F16-724CF984F377}" type="slidenum">
              <a:rPr lang="en-US" smtClean="0"/>
              <a:t>21</a:t>
            </a:fld>
            <a:endParaRPr lang="en-US"/>
          </a:p>
        </p:txBody>
      </p:sp>
    </p:spTree>
    <p:extLst>
      <p:ext uri="{BB962C8B-B14F-4D97-AF65-F5344CB8AC3E}">
        <p14:creationId xmlns:p14="http://schemas.microsoft.com/office/powerpoint/2010/main" val="136733606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EEBDA0E2-FEBD-4B65-8F16-724CF984F377}" type="slidenum">
              <a:rPr lang="en-US" smtClean="0"/>
              <a:t>22</a:t>
            </a:fld>
            <a:endParaRPr lang="en-US"/>
          </a:p>
        </p:txBody>
      </p:sp>
    </p:spTree>
    <p:extLst>
      <p:ext uri="{BB962C8B-B14F-4D97-AF65-F5344CB8AC3E}">
        <p14:creationId xmlns:p14="http://schemas.microsoft.com/office/powerpoint/2010/main" val="893319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EEBDA0E2-FEBD-4B65-8F16-724CF984F377}" type="slidenum">
              <a:rPr lang="en-US" smtClean="0"/>
              <a:t>23</a:t>
            </a:fld>
            <a:endParaRPr lang="en-US"/>
          </a:p>
        </p:txBody>
      </p:sp>
    </p:spTree>
    <p:extLst>
      <p:ext uri="{BB962C8B-B14F-4D97-AF65-F5344CB8AC3E}">
        <p14:creationId xmlns:p14="http://schemas.microsoft.com/office/powerpoint/2010/main" val="406808260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EEBDA0E2-FEBD-4B65-8F16-724CF984F377}" type="slidenum">
              <a:rPr lang="en-US" smtClean="0"/>
              <a:t>24</a:t>
            </a:fld>
            <a:endParaRPr lang="en-US"/>
          </a:p>
        </p:txBody>
      </p:sp>
    </p:spTree>
    <p:extLst>
      <p:ext uri="{BB962C8B-B14F-4D97-AF65-F5344CB8AC3E}">
        <p14:creationId xmlns:p14="http://schemas.microsoft.com/office/powerpoint/2010/main" val="17707571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EEBDA0E2-FEBD-4B65-8F16-724CF984F377}" type="slidenum">
              <a:rPr lang="en-US" smtClean="0"/>
              <a:t>25</a:t>
            </a:fld>
            <a:endParaRPr lang="en-US"/>
          </a:p>
        </p:txBody>
      </p:sp>
    </p:spTree>
    <p:extLst>
      <p:ext uri="{BB962C8B-B14F-4D97-AF65-F5344CB8AC3E}">
        <p14:creationId xmlns:p14="http://schemas.microsoft.com/office/powerpoint/2010/main" val="272359431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EEBDA0E2-FEBD-4B65-8F16-724CF984F377}" type="slidenum">
              <a:rPr lang="en-US" smtClean="0"/>
              <a:t>26</a:t>
            </a:fld>
            <a:endParaRPr lang="en-US"/>
          </a:p>
        </p:txBody>
      </p:sp>
    </p:spTree>
    <p:extLst>
      <p:ext uri="{BB962C8B-B14F-4D97-AF65-F5344CB8AC3E}">
        <p14:creationId xmlns:p14="http://schemas.microsoft.com/office/powerpoint/2010/main" val="58135876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EEBDA0E2-FEBD-4B65-8F16-724CF984F377}" type="slidenum">
              <a:rPr lang="en-US" smtClean="0"/>
              <a:t>27</a:t>
            </a:fld>
            <a:endParaRPr lang="en-US"/>
          </a:p>
        </p:txBody>
      </p:sp>
    </p:spTree>
    <p:extLst>
      <p:ext uri="{BB962C8B-B14F-4D97-AF65-F5344CB8AC3E}">
        <p14:creationId xmlns:p14="http://schemas.microsoft.com/office/powerpoint/2010/main" val="300134822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EEBDA0E2-FEBD-4B65-8F16-724CF984F377}" type="slidenum">
              <a:rPr lang="en-US" smtClean="0"/>
              <a:t>28</a:t>
            </a:fld>
            <a:endParaRPr lang="en-US"/>
          </a:p>
        </p:txBody>
      </p:sp>
    </p:spTree>
    <p:extLst>
      <p:ext uri="{BB962C8B-B14F-4D97-AF65-F5344CB8AC3E}">
        <p14:creationId xmlns:p14="http://schemas.microsoft.com/office/powerpoint/2010/main" val="379141901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EEBDA0E2-FEBD-4B65-8F16-724CF984F377}" type="slidenum">
              <a:rPr lang="en-US" smtClean="0"/>
              <a:t>29</a:t>
            </a:fld>
            <a:endParaRPr lang="en-US"/>
          </a:p>
        </p:txBody>
      </p:sp>
    </p:spTree>
    <p:extLst>
      <p:ext uri="{BB962C8B-B14F-4D97-AF65-F5344CB8AC3E}">
        <p14:creationId xmlns:p14="http://schemas.microsoft.com/office/powerpoint/2010/main" val="17793824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EEBDA0E2-FEBD-4B65-8F16-724CF984F377}" type="slidenum">
              <a:rPr lang="en-US" smtClean="0"/>
              <a:t>3</a:t>
            </a:fld>
            <a:endParaRPr lang="en-US"/>
          </a:p>
        </p:txBody>
      </p:sp>
    </p:spTree>
    <p:extLst>
      <p:ext uri="{BB962C8B-B14F-4D97-AF65-F5344CB8AC3E}">
        <p14:creationId xmlns:p14="http://schemas.microsoft.com/office/powerpoint/2010/main" val="426094056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EEBDA0E2-FEBD-4B65-8F16-724CF984F377}" type="slidenum">
              <a:rPr lang="en-US" smtClean="0"/>
              <a:t>30</a:t>
            </a:fld>
            <a:endParaRPr lang="en-US"/>
          </a:p>
        </p:txBody>
      </p:sp>
    </p:spTree>
    <p:extLst>
      <p:ext uri="{BB962C8B-B14F-4D97-AF65-F5344CB8AC3E}">
        <p14:creationId xmlns:p14="http://schemas.microsoft.com/office/powerpoint/2010/main" val="268044367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EEBDA0E2-FEBD-4B65-8F16-724CF984F377}" type="slidenum">
              <a:rPr lang="en-US" smtClean="0"/>
              <a:t>31</a:t>
            </a:fld>
            <a:endParaRPr lang="en-US"/>
          </a:p>
        </p:txBody>
      </p:sp>
    </p:spTree>
    <p:extLst>
      <p:ext uri="{BB962C8B-B14F-4D97-AF65-F5344CB8AC3E}">
        <p14:creationId xmlns:p14="http://schemas.microsoft.com/office/powerpoint/2010/main" val="357118532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EEBDA0E2-FEBD-4B65-8F16-724CF984F377}" type="slidenum">
              <a:rPr lang="en-US" smtClean="0"/>
              <a:t>32</a:t>
            </a:fld>
            <a:endParaRPr lang="en-US"/>
          </a:p>
        </p:txBody>
      </p:sp>
    </p:spTree>
    <p:extLst>
      <p:ext uri="{BB962C8B-B14F-4D97-AF65-F5344CB8AC3E}">
        <p14:creationId xmlns:p14="http://schemas.microsoft.com/office/powerpoint/2010/main" val="325677886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EEBDA0E2-FEBD-4B65-8F16-724CF984F377}" type="slidenum">
              <a:rPr lang="en-US" smtClean="0"/>
              <a:t>33</a:t>
            </a:fld>
            <a:endParaRPr lang="en-US"/>
          </a:p>
        </p:txBody>
      </p:sp>
    </p:spTree>
    <p:extLst>
      <p:ext uri="{BB962C8B-B14F-4D97-AF65-F5344CB8AC3E}">
        <p14:creationId xmlns:p14="http://schemas.microsoft.com/office/powerpoint/2010/main" val="79898912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EEBDA0E2-FEBD-4B65-8F16-724CF984F377}" type="slidenum">
              <a:rPr lang="en-US" smtClean="0"/>
              <a:t>34</a:t>
            </a:fld>
            <a:endParaRPr lang="en-US"/>
          </a:p>
        </p:txBody>
      </p:sp>
    </p:spTree>
    <p:extLst>
      <p:ext uri="{BB962C8B-B14F-4D97-AF65-F5344CB8AC3E}">
        <p14:creationId xmlns:p14="http://schemas.microsoft.com/office/powerpoint/2010/main" val="152150969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EEBDA0E2-FEBD-4B65-8F16-724CF984F377}" type="slidenum">
              <a:rPr lang="en-US" smtClean="0"/>
              <a:t>35</a:t>
            </a:fld>
            <a:endParaRPr lang="en-US"/>
          </a:p>
        </p:txBody>
      </p:sp>
    </p:spTree>
    <p:extLst>
      <p:ext uri="{BB962C8B-B14F-4D97-AF65-F5344CB8AC3E}">
        <p14:creationId xmlns:p14="http://schemas.microsoft.com/office/powerpoint/2010/main" val="336730436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EEBDA0E2-FEBD-4B65-8F16-724CF984F377}" type="slidenum">
              <a:rPr lang="en-US" smtClean="0"/>
              <a:t>36</a:t>
            </a:fld>
            <a:endParaRPr lang="en-US"/>
          </a:p>
        </p:txBody>
      </p:sp>
    </p:spTree>
    <p:extLst>
      <p:ext uri="{BB962C8B-B14F-4D97-AF65-F5344CB8AC3E}">
        <p14:creationId xmlns:p14="http://schemas.microsoft.com/office/powerpoint/2010/main" val="389264117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EEBDA0E2-FEBD-4B65-8F16-724CF984F377}" type="slidenum">
              <a:rPr lang="en-US" smtClean="0"/>
              <a:t>37</a:t>
            </a:fld>
            <a:endParaRPr lang="en-US"/>
          </a:p>
        </p:txBody>
      </p:sp>
    </p:spTree>
    <p:extLst>
      <p:ext uri="{BB962C8B-B14F-4D97-AF65-F5344CB8AC3E}">
        <p14:creationId xmlns:p14="http://schemas.microsoft.com/office/powerpoint/2010/main" val="296924205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EEBDA0E2-FEBD-4B65-8F16-724CF984F377}" type="slidenum">
              <a:rPr lang="en-US" smtClean="0"/>
              <a:t>38</a:t>
            </a:fld>
            <a:endParaRPr lang="en-US"/>
          </a:p>
        </p:txBody>
      </p:sp>
    </p:spTree>
    <p:extLst>
      <p:ext uri="{BB962C8B-B14F-4D97-AF65-F5344CB8AC3E}">
        <p14:creationId xmlns:p14="http://schemas.microsoft.com/office/powerpoint/2010/main" val="388508894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EEBDA0E2-FEBD-4B65-8F16-724CF984F377}" type="slidenum">
              <a:rPr lang="en-US" smtClean="0"/>
              <a:t>39</a:t>
            </a:fld>
            <a:endParaRPr lang="en-US"/>
          </a:p>
        </p:txBody>
      </p:sp>
    </p:spTree>
    <p:extLst>
      <p:ext uri="{BB962C8B-B14F-4D97-AF65-F5344CB8AC3E}">
        <p14:creationId xmlns:p14="http://schemas.microsoft.com/office/powerpoint/2010/main" val="28178943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EEBDA0E2-FEBD-4B65-8F16-724CF984F377}" type="slidenum">
              <a:rPr lang="en-US" smtClean="0"/>
              <a:t>4</a:t>
            </a:fld>
            <a:endParaRPr lang="en-US"/>
          </a:p>
        </p:txBody>
      </p:sp>
    </p:spTree>
    <p:extLst>
      <p:ext uri="{BB962C8B-B14F-4D97-AF65-F5344CB8AC3E}">
        <p14:creationId xmlns:p14="http://schemas.microsoft.com/office/powerpoint/2010/main" val="398642361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EEBDA0E2-FEBD-4B65-8F16-724CF984F377}" type="slidenum">
              <a:rPr lang="en-US" smtClean="0"/>
              <a:t>40</a:t>
            </a:fld>
            <a:endParaRPr lang="en-US"/>
          </a:p>
        </p:txBody>
      </p:sp>
    </p:spTree>
    <p:extLst>
      <p:ext uri="{BB962C8B-B14F-4D97-AF65-F5344CB8AC3E}">
        <p14:creationId xmlns:p14="http://schemas.microsoft.com/office/powerpoint/2010/main" val="422036582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EEBDA0E2-FEBD-4B65-8F16-724CF984F377}" type="slidenum">
              <a:rPr lang="en-US" smtClean="0"/>
              <a:t>41</a:t>
            </a:fld>
            <a:endParaRPr lang="en-US"/>
          </a:p>
        </p:txBody>
      </p:sp>
    </p:spTree>
    <p:extLst>
      <p:ext uri="{BB962C8B-B14F-4D97-AF65-F5344CB8AC3E}">
        <p14:creationId xmlns:p14="http://schemas.microsoft.com/office/powerpoint/2010/main" val="375294902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EEBDA0E2-FEBD-4B65-8F16-724CF984F377}" type="slidenum">
              <a:rPr lang="en-US" smtClean="0"/>
              <a:t>42</a:t>
            </a:fld>
            <a:endParaRPr lang="en-US"/>
          </a:p>
        </p:txBody>
      </p:sp>
    </p:spTree>
    <p:extLst>
      <p:ext uri="{BB962C8B-B14F-4D97-AF65-F5344CB8AC3E}">
        <p14:creationId xmlns:p14="http://schemas.microsoft.com/office/powerpoint/2010/main" val="369128576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EEBDA0E2-FEBD-4B65-8F16-724CF984F377}" type="slidenum">
              <a:rPr lang="en-US" smtClean="0"/>
              <a:t>43</a:t>
            </a:fld>
            <a:endParaRPr lang="en-US"/>
          </a:p>
        </p:txBody>
      </p:sp>
    </p:spTree>
    <p:extLst>
      <p:ext uri="{BB962C8B-B14F-4D97-AF65-F5344CB8AC3E}">
        <p14:creationId xmlns:p14="http://schemas.microsoft.com/office/powerpoint/2010/main" val="55869914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EEBDA0E2-FEBD-4B65-8F16-724CF984F377}" type="slidenum">
              <a:rPr lang="en-US" smtClean="0"/>
              <a:t>44</a:t>
            </a:fld>
            <a:endParaRPr lang="en-US"/>
          </a:p>
        </p:txBody>
      </p:sp>
    </p:spTree>
    <p:extLst>
      <p:ext uri="{BB962C8B-B14F-4D97-AF65-F5344CB8AC3E}">
        <p14:creationId xmlns:p14="http://schemas.microsoft.com/office/powerpoint/2010/main" val="226695368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EEBDA0E2-FEBD-4B65-8F16-724CF984F377}" type="slidenum">
              <a:rPr lang="en-US" smtClean="0"/>
              <a:t>45</a:t>
            </a:fld>
            <a:endParaRPr lang="en-US"/>
          </a:p>
        </p:txBody>
      </p:sp>
    </p:spTree>
    <p:extLst>
      <p:ext uri="{BB962C8B-B14F-4D97-AF65-F5344CB8AC3E}">
        <p14:creationId xmlns:p14="http://schemas.microsoft.com/office/powerpoint/2010/main" val="176101493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EEBDA0E2-FEBD-4B65-8F16-724CF984F377}" type="slidenum">
              <a:rPr lang="en-US" smtClean="0"/>
              <a:t>47</a:t>
            </a:fld>
            <a:endParaRPr lang="en-US"/>
          </a:p>
        </p:txBody>
      </p:sp>
    </p:spTree>
    <p:extLst>
      <p:ext uri="{BB962C8B-B14F-4D97-AF65-F5344CB8AC3E}">
        <p14:creationId xmlns:p14="http://schemas.microsoft.com/office/powerpoint/2010/main" val="9086446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EEBDA0E2-FEBD-4B65-8F16-724CF984F377}" type="slidenum">
              <a:rPr lang="en-US" smtClean="0"/>
              <a:t>5</a:t>
            </a:fld>
            <a:endParaRPr lang="en-US"/>
          </a:p>
        </p:txBody>
      </p:sp>
    </p:spTree>
    <p:extLst>
      <p:ext uri="{BB962C8B-B14F-4D97-AF65-F5344CB8AC3E}">
        <p14:creationId xmlns:p14="http://schemas.microsoft.com/office/powerpoint/2010/main" val="15735243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EEBDA0E2-FEBD-4B65-8F16-724CF984F377}" type="slidenum">
              <a:rPr lang="en-US" smtClean="0"/>
              <a:t>7</a:t>
            </a:fld>
            <a:endParaRPr lang="en-US"/>
          </a:p>
        </p:txBody>
      </p:sp>
    </p:spTree>
    <p:extLst>
      <p:ext uri="{BB962C8B-B14F-4D97-AF65-F5344CB8AC3E}">
        <p14:creationId xmlns:p14="http://schemas.microsoft.com/office/powerpoint/2010/main" val="25006279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EEBDA0E2-FEBD-4B65-8F16-724CF984F377}" type="slidenum">
              <a:rPr lang="en-US" smtClean="0"/>
              <a:t>8</a:t>
            </a:fld>
            <a:endParaRPr lang="en-US"/>
          </a:p>
        </p:txBody>
      </p:sp>
    </p:spTree>
    <p:extLst>
      <p:ext uri="{BB962C8B-B14F-4D97-AF65-F5344CB8AC3E}">
        <p14:creationId xmlns:p14="http://schemas.microsoft.com/office/powerpoint/2010/main" val="3997303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EEBDA0E2-FEBD-4B65-8F16-724CF984F377}" type="slidenum">
              <a:rPr lang="en-US" smtClean="0"/>
              <a:t>9</a:t>
            </a:fld>
            <a:endParaRPr lang="en-US"/>
          </a:p>
        </p:txBody>
      </p:sp>
    </p:spTree>
    <p:extLst>
      <p:ext uri="{BB962C8B-B14F-4D97-AF65-F5344CB8AC3E}">
        <p14:creationId xmlns:p14="http://schemas.microsoft.com/office/powerpoint/2010/main" val="29602218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6/24/2022</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6/24/2022</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6/24/2022</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6/24/2022</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6/24/2022</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6/24/2022</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6/24/2022</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6/24/2022</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6/24/2022</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6/24/2022</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3.png"/><Relationship Id="rId7" Type="http://schemas.openxmlformats.org/officeDocument/2006/relationships/diagramColors" Target="../diagrams/colors3.xml"/><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2.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3.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3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5.xml"/><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6.xml"/><Relationship Id="rId1"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7.xml"/><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38.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9.xml"/><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0.xml"/><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1.xml"/><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42.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4.xml"/><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47.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3.png"/><Relationship Id="rId7" Type="http://schemas.openxmlformats.org/officeDocument/2006/relationships/diagramColors" Target="../diagrams/colors1.xml"/><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9.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3.png"/><Relationship Id="rId7" Type="http://schemas.openxmlformats.org/officeDocument/2006/relationships/diagramColors" Target="../diagrams/colors2.xml"/><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Eric Vinciquarra</a:t>
            </a:r>
          </a:p>
          <a:p>
            <a:r>
              <a:rPr lang="en-US" dirty="0">
                <a:solidFill>
                  <a:schemeClr val="bg2"/>
                </a:solidFill>
                <a:latin typeface="Abadi" panose="020B0604020104020204" pitchFamily="34" charset="0"/>
                <a:ea typeface="SF Pro" pitchFamily="2" charset="0"/>
                <a:cs typeface="SF Pro" pitchFamily="2" charset="0"/>
              </a:rPr>
              <a:t>6/24/2022</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4"/>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8975652" cy="4351338"/>
          </a:xfrm>
          <a:prstGeom prst="rect">
            <a:avLst/>
          </a:prstGeom>
        </p:spPr>
        <p:txBody>
          <a:bodyPr/>
          <a:lstStyle/>
          <a:p>
            <a:r>
              <a:rPr lang="en-US" sz="2200" dirty="0">
                <a:solidFill>
                  <a:schemeClr val="accent3">
                    <a:lumMod val="25000"/>
                  </a:schemeClr>
                </a:solidFill>
                <a:latin typeface="Abadi" panose="020B0604020104020204" pitchFamily="34" charset="0"/>
              </a:rPr>
              <a:t>Once the data was collected and set to a Pandas data frame, a few key steps were taken to process the data to prepare it for analysis and visualization.</a:t>
            </a:r>
          </a:p>
          <a:p>
            <a:pPr lvl="1"/>
            <a:r>
              <a:rPr lang="en-US" sz="1800" dirty="0">
                <a:solidFill>
                  <a:schemeClr val="accent3">
                    <a:lumMod val="25000"/>
                  </a:schemeClr>
                </a:solidFill>
                <a:latin typeface="Abadi" panose="020B0604020104020204" pitchFamily="34" charset="0"/>
              </a:rPr>
              <a:t>First the data was filtered. We are only interested in a specific rocket, so we need to hide irrelevant data. </a:t>
            </a:r>
          </a:p>
          <a:p>
            <a:pPr lvl="1"/>
            <a:r>
              <a:rPr lang="en-US" sz="1800" dirty="0">
                <a:solidFill>
                  <a:schemeClr val="accent3">
                    <a:lumMod val="25000"/>
                  </a:schemeClr>
                </a:solidFill>
                <a:latin typeface="Abadi" panose="020B0604020104020204" pitchFamily="34" charset="0"/>
              </a:rPr>
              <a:t>Then we needed to replace missing data in order to create a more accurate data frame. We did this by replacing empty cells with another value. In this case we used a mean value. </a:t>
            </a:r>
          </a:p>
          <a:p>
            <a:pPr lvl="1"/>
            <a:r>
              <a:rPr lang="en-US" sz="1800" dirty="0">
                <a:solidFill>
                  <a:schemeClr val="accent3">
                    <a:lumMod val="25000"/>
                  </a:schemeClr>
                </a:solidFill>
                <a:latin typeface="Abadi" panose="020B0604020104020204" pitchFamily="34" charset="0"/>
              </a:rPr>
              <a:t>We then altered a column into binary classification to make it easier to analyze the date.</a:t>
            </a:r>
          </a:p>
          <a:p>
            <a:pPr lvl="1"/>
            <a:r>
              <a:rPr lang="en-US" sz="1800" dirty="0">
                <a:solidFill>
                  <a:schemeClr val="accent3">
                    <a:lumMod val="25000"/>
                  </a:schemeClr>
                </a:solidFill>
                <a:latin typeface="Abadi" panose="020B0604020104020204" pitchFamily="34" charset="0"/>
              </a:rPr>
              <a:t>We also did some one-hot-encoding with other data columns to further prepare the data for efficient analyzation.</a:t>
            </a:r>
          </a:p>
          <a:p>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TextBox 5">
            <a:extLst>
              <a:ext uri="{FF2B5EF4-FFF2-40B4-BE49-F238E27FC236}">
                <a16:creationId xmlns:a16="http://schemas.microsoft.com/office/drawing/2014/main" id="{F5751BA0-71A3-B89F-AF71-56FBB556F8F3}"/>
              </a:ext>
            </a:extLst>
          </p:cNvPr>
          <p:cNvSpPr txBox="1"/>
          <p:nvPr/>
        </p:nvSpPr>
        <p:spPr>
          <a:xfrm>
            <a:off x="770012" y="6475408"/>
            <a:ext cx="12142380" cy="307777"/>
          </a:xfrm>
          <a:prstGeom prst="rect">
            <a:avLst/>
          </a:prstGeom>
          <a:noFill/>
        </p:spPr>
        <p:txBody>
          <a:bodyPr wrap="square" rtlCol="0">
            <a:spAutoFit/>
          </a:bodyPr>
          <a:lstStyle/>
          <a:p>
            <a:r>
              <a:rPr lang="en-US" sz="1400" dirty="0"/>
              <a:t>https://github.com/ericsvince/Coursera/blob/86f0f3738fabe62701298ea7f390b0eb55a71ee5/EDA.ipynb</a:t>
            </a: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88425"/>
            <a:ext cx="9745589" cy="3810896"/>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The data was then plotted in order to examine trends. Each chart was created to see the effect of each variable on the success rate of a rocket launch. Charts created to look at the data include the following…</a:t>
            </a:r>
          </a:p>
          <a:p>
            <a:pPr lvl="1">
              <a:lnSpc>
                <a:spcPct val="100000"/>
              </a:lnSpc>
              <a:spcBef>
                <a:spcPts val="1400"/>
              </a:spcBef>
            </a:pPr>
            <a:r>
              <a:rPr lang="en-US" sz="1800" dirty="0">
                <a:solidFill>
                  <a:schemeClr val="accent3">
                    <a:lumMod val="25000"/>
                  </a:schemeClr>
                </a:solidFill>
                <a:latin typeface="Abadi"/>
              </a:rPr>
              <a:t>Success rate for Flight Number vs. Pay Load Mass (Scatter Plot)</a:t>
            </a:r>
          </a:p>
          <a:p>
            <a:pPr lvl="1">
              <a:lnSpc>
                <a:spcPct val="100000"/>
              </a:lnSpc>
              <a:spcBef>
                <a:spcPts val="1400"/>
              </a:spcBef>
            </a:pPr>
            <a:r>
              <a:rPr lang="en-US" sz="1800" dirty="0">
                <a:solidFill>
                  <a:schemeClr val="accent3">
                    <a:lumMod val="25000"/>
                  </a:schemeClr>
                </a:solidFill>
                <a:latin typeface="Abadi"/>
              </a:rPr>
              <a:t>Success rate for Flight Number vs. Launch Site (Scatter Plot)</a:t>
            </a:r>
          </a:p>
          <a:p>
            <a:pPr lvl="1">
              <a:lnSpc>
                <a:spcPct val="100000"/>
              </a:lnSpc>
              <a:spcBef>
                <a:spcPts val="1400"/>
              </a:spcBef>
            </a:pPr>
            <a:r>
              <a:rPr lang="en-US" sz="1800" dirty="0">
                <a:solidFill>
                  <a:schemeClr val="accent3">
                    <a:lumMod val="25000"/>
                  </a:schemeClr>
                </a:solidFill>
                <a:latin typeface="Abadi"/>
              </a:rPr>
              <a:t>Success rate for Pay Load Mass vs. Launch Site (Scatter Plot)</a:t>
            </a:r>
          </a:p>
          <a:p>
            <a:pPr lvl="1">
              <a:lnSpc>
                <a:spcPct val="100000"/>
              </a:lnSpc>
              <a:spcBef>
                <a:spcPts val="1400"/>
              </a:spcBef>
            </a:pPr>
            <a:r>
              <a:rPr lang="en-US" sz="1800" dirty="0">
                <a:solidFill>
                  <a:schemeClr val="accent3">
                    <a:lumMod val="25000"/>
                  </a:schemeClr>
                </a:solidFill>
                <a:latin typeface="Abadi"/>
              </a:rPr>
              <a:t>Success rate by Orbit (Bar Chart)</a:t>
            </a:r>
          </a:p>
          <a:p>
            <a:pPr lvl="1">
              <a:lnSpc>
                <a:spcPct val="100000"/>
              </a:lnSpc>
              <a:spcBef>
                <a:spcPts val="1400"/>
              </a:spcBef>
            </a:pPr>
            <a:r>
              <a:rPr lang="en-US" sz="1800" dirty="0">
                <a:solidFill>
                  <a:schemeClr val="accent3">
                    <a:lumMod val="25000"/>
                  </a:schemeClr>
                </a:solidFill>
                <a:latin typeface="Abadi"/>
              </a:rPr>
              <a:t>Success rate for Flight Number by Orbit (Scatter Plot)</a:t>
            </a:r>
          </a:p>
          <a:p>
            <a:pPr lvl="1">
              <a:lnSpc>
                <a:spcPct val="100000"/>
              </a:lnSpc>
              <a:spcBef>
                <a:spcPts val="1400"/>
              </a:spcBef>
            </a:pPr>
            <a:r>
              <a:rPr lang="en-US" sz="1800" dirty="0">
                <a:solidFill>
                  <a:schemeClr val="accent3">
                    <a:lumMod val="25000"/>
                  </a:schemeClr>
                </a:solidFill>
                <a:latin typeface="Abadi"/>
              </a:rPr>
              <a:t>Success rate for Pay Load Mass by Orbit (Scatter Plot)</a:t>
            </a:r>
          </a:p>
          <a:p>
            <a:pPr lvl="1">
              <a:lnSpc>
                <a:spcPct val="100000"/>
              </a:lnSpc>
              <a:spcBef>
                <a:spcPts val="1400"/>
              </a:spcBef>
            </a:pPr>
            <a:r>
              <a:rPr lang="en-US" sz="1800" dirty="0">
                <a:solidFill>
                  <a:schemeClr val="accent3">
                    <a:lumMod val="25000"/>
                  </a:schemeClr>
                </a:solidFill>
                <a:latin typeface="Abadi"/>
              </a:rPr>
              <a:t>Success rate by year (Line Chart)</a:t>
            </a: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TextBox 5">
            <a:extLst>
              <a:ext uri="{FF2B5EF4-FFF2-40B4-BE49-F238E27FC236}">
                <a16:creationId xmlns:a16="http://schemas.microsoft.com/office/drawing/2014/main" id="{0A2369A2-ABFA-CAD6-F106-8ABA53FE6B71}"/>
              </a:ext>
            </a:extLst>
          </p:cNvPr>
          <p:cNvSpPr txBox="1"/>
          <p:nvPr/>
        </p:nvSpPr>
        <p:spPr>
          <a:xfrm>
            <a:off x="770011" y="6427211"/>
            <a:ext cx="10872641" cy="307777"/>
          </a:xfrm>
          <a:prstGeom prst="rect">
            <a:avLst/>
          </a:prstGeom>
          <a:noFill/>
        </p:spPr>
        <p:txBody>
          <a:bodyPr wrap="square">
            <a:spAutoFit/>
          </a:bodyPr>
          <a:lstStyle/>
          <a:p>
            <a:r>
              <a:rPr lang="en-US" sz="1400" dirty="0"/>
              <a:t>https://github.com/ericsvince/Coursera/blob/4f7655df4bac3b7eaad10c889f920b6da97029db/EDA%20with%20Data%20Visualization%20(2).ipynb</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581786"/>
            <a:ext cx="10515601" cy="4351338"/>
          </a:xfrm>
          <a:prstGeom prst="rect">
            <a:avLst/>
          </a:prstGeom>
        </p:spPr>
        <p:txBody>
          <a:bodyPr lIns="91440" tIns="45720" rIns="91440" bIns="45720" anchor="t"/>
          <a:lstStyle/>
          <a:p>
            <a:pPr>
              <a:lnSpc>
                <a:spcPct val="100000"/>
              </a:lnSpc>
              <a:spcBef>
                <a:spcPts val="1400"/>
              </a:spcBef>
            </a:pPr>
            <a:r>
              <a:rPr lang="en-US" sz="2400" dirty="0">
                <a:solidFill>
                  <a:schemeClr val="accent3">
                    <a:lumMod val="25000"/>
                  </a:schemeClr>
                </a:solidFill>
                <a:latin typeface="Abadi"/>
              </a:rPr>
              <a:t>The following SQL queries were performed to analyze the data. These are also showcased and explained further in Section 2 of this presentation.</a:t>
            </a:r>
            <a:endParaRPr lang="en-US" sz="2400" dirty="0">
              <a:solidFill>
                <a:schemeClr val="accent3">
                  <a:lumMod val="25000"/>
                </a:schemeClr>
              </a:solidFill>
              <a:latin typeface="Abadi" panose="020B0604020104020204" pitchFamily="34" charset="0"/>
            </a:endParaRPr>
          </a:p>
          <a:p>
            <a:pPr lvl="1"/>
            <a:r>
              <a:rPr lang="en-US" sz="1400" dirty="0"/>
              <a:t>%</a:t>
            </a:r>
            <a:r>
              <a:rPr lang="en-US" sz="1400" dirty="0" err="1"/>
              <a:t>sql</a:t>
            </a:r>
            <a:r>
              <a:rPr lang="en-US" sz="1400" dirty="0"/>
              <a:t> SELECT DISTINCT </a:t>
            </a:r>
            <a:r>
              <a:rPr lang="en-US" sz="1400" dirty="0" err="1"/>
              <a:t>launch_site</a:t>
            </a:r>
            <a:r>
              <a:rPr lang="en-US" sz="1400" dirty="0"/>
              <a:t> FROM SPACEXDATASET;</a:t>
            </a:r>
          </a:p>
          <a:p>
            <a:pPr lvl="1"/>
            <a:r>
              <a:rPr lang="en-US" sz="1400" dirty="0"/>
              <a:t>%</a:t>
            </a:r>
            <a:r>
              <a:rPr lang="en-US" sz="1400" dirty="0" err="1"/>
              <a:t>sql</a:t>
            </a:r>
            <a:r>
              <a:rPr lang="en-US" sz="1400" dirty="0"/>
              <a:t> SELECT * FROM SPACEXDATASET WHERE </a:t>
            </a:r>
            <a:r>
              <a:rPr lang="en-US" sz="1400" dirty="0" err="1"/>
              <a:t>launch_site</a:t>
            </a:r>
            <a:r>
              <a:rPr lang="en-US" sz="1400" dirty="0"/>
              <a:t> LIKE '%CCA%' LIMIT 5;</a:t>
            </a:r>
          </a:p>
          <a:p>
            <a:pPr lvl="1"/>
            <a:r>
              <a:rPr lang="en-US" sz="1400" dirty="0"/>
              <a:t>%</a:t>
            </a:r>
            <a:r>
              <a:rPr lang="en-US" sz="1400" dirty="0" err="1"/>
              <a:t>sql</a:t>
            </a:r>
            <a:r>
              <a:rPr lang="en-US" sz="1400" dirty="0"/>
              <a:t> SELECT SUM(</a:t>
            </a:r>
            <a:r>
              <a:rPr lang="en-US" sz="1400" dirty="0" err="1"/>
              <a:t>payload_mass__kg</a:t>
            </a:r>
            <a:r>
              <a:rPr lang="en-US" sz="1400" dirty="0"/>
              <a:t>_) FROM SPACEXDATASET WHERE customer LIKE '%NASA (CRS)%’;</a:t>
            </a:r>
          </a:p>
          <a:p>
            <a:pPr lvl="1"/>
            <a:r>
              <a:rPr lang="en-US" sz="1400" dirty="0"/>
              <a:t>%</a:t>
            </a:r>
            <a:r>
              <a:rPr lang="en-US" sz="1400" dirty="0" err="1"/>
              <a:t>sql</a:t>
            </a:r>
            <a:r>
              <a:rPr lang="en-US" sz="1400" dirty="0"/>
              <a:t> SELECT AVG(</a:t>
            </a:r>
            <a:r>
              <a:rPr lang="en-US" sz="1400" dirty="0" err="1"/>
              <a:t>payload_mass__kg</a:t>
            </a:r>
            <a:r>
              <a:rPr lang="en-US" sz="1400" dirty="0"/>
              <a:t>_) FROM SPACEXDATASET WHERE </a:t>
            </a:r>
            <a:r>
              <a:rPr lang="en-US" sz="1400" dirty="0" err="1"/>
              <a:t>booster_version</a:t>
            </a:r>
            <a:r>
              <a:rPr lang="en-US" sz="1400" dirty="0"/>
              <a:t> LIKE '%F9 v1.1%’;</a:t>
            </a:r>
          </a:p>
          <a:p>
            <a:pPr lvl="1"/>
            <a:r>
              <a:rPr lang="en-US" sz="1400" dirty="0"/>
              <a:t>%</a:t>
            </a:r>
            <a:r>
              <a:rPr lang="en-US" sz="1400" dirty="0" err="1"/>
              <a:t>sql</a:t>
            </a:r>
            <a:r>
              <a:rPr lang="en-US" sz="1400" dirty="0"/>
              <a:t> SELECT DATE FROM SPACEXDATASET WHERE </a:t>
            </a:r>
            <a:r>
              <a:rPr lang="en-US" sz="1400" dirty="0" err="1"/>
              <a:t>landing__outcome</a:t>
            </a:r>
            <a:r>
              <a:rPr lang="en-US" sz="1400" dirty="0"/>
              <a:t> LIKE '%Success (ground pad)%' ORDER BY DATE LIMIT 1;</a:t>
            </a:r>
          </a:p>
          <a:p>
            <a:pPr lvl="1"/>
            <a:r>
              <a:rPr lang="en-US" sz="1400" dirty="0"/>
              <a:t>%</a:t>
            </a:r>
            <a:r>
              <a:rPr lang="en-US" sz="1400" dirty="0" err="1"/>
              <a:t>sql</a:t>
            </a:r>
            <a:r>
              <a:rPr lang="en-US" sz="1400" dirty="0"/>
              <a:t> SELECT </a:t>
            </a:r>
            <a:r>
              <a:rPr lang="en-US" sz="1400" dirty="0" err="1"/>
              <a:t>booster_version</a:t>
            </a:r>
            <a:r>
              <a:rPr lang="en-US" sz="1400" dirty="0"/>
              <a:t> FROM SPACEXDATASET WHERE </a:t>
            </a:r>
            <a:r>
              <a:rPr lang="en-US" sz="1400" dirty="0" err="1"/>
              <a:t>landing__outcome</a:t>
            </a:r>
            <a:r>
              <a:rPr lang="en-US" sz="1400" dirty="0"/>
              <a:t> LIKE '%Success (drone ship)%' AND </a:t>
            </a:r>
            <a:r>
              <a:rPr lang="en-US" sz="1400" dirty="0" err="1"/>
              <a:t>payload_mass__kg</a:t>
            </a:r>
            <a:r>
              <a:rPr lang="en-US" sz="1400" dirty="0"/>
              <a:t>_ BETWEEN 4000 AND 6000;</a:t>
            </a:r>
          </a:p>
          <a:p>
            <a:pPr lvl="1"/>
            <a:r>
              <a:rPr lang="en-US" sz="1400" dirty="0"/>
              <a:t>%</a:t>
            </a:r>
            <a:r>
              <a:rPr lang="en-US" sz="1400" dirty="0" err="1"/>
              <a:t>sql</a:t>
            </a:r>
            <a:r>
              <a:rPr lang="en-US" sz="1400" dirty="0"/>
              <a:t> SELECT DISTINCT MISSION_OUTCOME, COUNT(*) FROM SPACEXDATASET GROUP BY MISSION_OUTCOME;</a:t>
            </a:r>
          </a:p>
          <a:p>
            <a:pPr lvl="1"/>
            <a:r>
              <a:rPr lang="en-US" sz="1400" dirty="0"/>
              <a:t>%</a:t>
            </a:r>
            <a:r>
              <a:rPr lang="en-US" sz="1400" dirty="0" err="1"/>
              <a:t>sql</a:t>
            </a:r>
            <a:r>
              <a:rPr lang="en-US" sz="1400" dirty="0"/>
              <a:t> SELECT DISTINCT </a:t>
            </a:r>
            <a:r>
              <a:rPr lang="en-US" sz="1400" dirty="0" err="1"/>
              <a:t>booster_version</a:t>
            </a:r>
            <a:r>
              <a:rPr lang="en-US" sz="1400" dirty="0"/>
              <a:t> FROM SPACEXDATASET WHERE </a:t>
            </a:r>
            <a:r>
              <a:rPr lang="en-US" sz="1400" dirty="0" err="1"/>
              <a:t>payload_mass__kg</a:t>
            </a:r>
            <a:r>
              <a:rPr lang="en-US" sz="1400" dirty="0"/>
              <a:t>_ = (SELECT MAX(</a:t>
            </a:r>
            <a:r>
              <a:rPr lang="en-US" sz="1400" dirty="0" err="1"/>
              <a:t>payload_mass__kg</a:t>
            </a:r>
            <a:r>
              <a:rPr lang="en-US" sz="1400" dirty="0"/>
              <a:t>_) FROM SPACEXDATASET);</a:t>
            </a:r>
          </a:p>
          <a:p>
            <a:pPr lvl="1"/>
            <a:r>
              <a:rPr lang="en-US" sz="1400" dirty="0"/>
              <a:t>%</a:t>
            </a:r>
            <a:r>
              <a:rPr lang="en-US" sz="1400" dirty="0" err="1"/>
              <a:t>sql</a:t>
            </a:r>
            <a:r>
              <a:rPr lang="en-US" sz="1400" dirty="0"/>
              <a:t> SELECT </a:t>
            </a:r>
            <a:r>
              <a:rPr lang="en-US" sz="1400" dirty="0" err="1"/>
              <a:t>booster_version</a:t>
            </a:r>
            <a:r>
              <a:rPr lang="en-US" sz="1400" dirty="0"/>
              <a:t>, </a:t>
            </a:r>
            <a:r>
              <a:rPr lang="en-US" sz="1400" dirty="0" err="1"/>
              <a:t>launch_site</a:t>
            </a:r>
            <a:r>
              <a:rPr lang="en-US" sz="1400" dirty="0"/>
              <a:t> FROM SPACEXDATASET WHERE </a:t>
            </a:r>
            <a:r>
              <a:rPr lang="en-US" sz="1400" dirty="0" err="1"/>
              <a:t>landing__outcome</a:t>
            </a:r>
            <a:r>
              <a:rPr lang="en-US" sz="1400" dirty="0"/>
              <a:t> LIKE '%Failure (drone ship)%' AND DATE LIKE '%2015%’;</a:t>
            </a:r>
          </a:p>
          <a:p>
            <a:pPr lvl="1"/>
            <a:r>
              <a:rPr lang="en-US" sz="1400" dirty="0"/>
              <a:t>%</a:t>
            </a:r>
            <a:r>
              <a:rPr lang="en-US" sz="1400" dirty="0" err="1"/>
              <a:t>sql</a:t>
            </a:r>
            <a:r>
              <a:rPr lang="en-US" sz="1400" dirty="0"/>
              <a:t> SELECT LANDING__OUTCOME, COUNT(LANDING__OUTCOME) AS Count FROM SPACEXDATASET WHERE DATE BETWEEN '2010-06-04' AND '2017-03-20' GROUP BY LANDING__OUTCOME ORDER BY COUNT DESC;</a:t>
            </a:r>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
        <p:nvSpPr>
          <p:cNvPr id="8" name="TextBox 7">
            <a:extLst>
              <a:ext uri="{FF2B5EF4-FFF2-40B4-BE49-F238E27FC236}">
                <a16:creationId xmlns:a16="http://schemas.microsoft.com/office/drawing/2014/main" id="{152EABBF-9B4C-5EF8-770B-B0DE20E3C508}"/>
              </a:ext>
            </a:extLst>
          </p:cNvPr>
          <p:cNvSpPr txBox="1"/>
          <p:nvPr/>
        </p:nvSpPr>
        <p:spPr>
          <a:xfrm>
            <a:off x="770011" y="6427211"/>
            <a:ext cx="10830110" cy="307777"/>
          </a:xfrm>
          <a:prstGeom prst="rect">
            <a:avLst/>
          </a:prstGeom>
          <a:noFill/>
        </p:spPr>
        <p:txBody>
          <a:bodyPr wrap="square">
            <a:spAutoFit/>
          </a:bodyPr>
          <a:lstStyle/>
          <a:p>
            <a:r>
              <a:rPr lang="en-US" sz="1400" dirty="0"/>
              <a:t>https://github.com/ericsvince/Coursera/blob/3bd0bc8e11083f453950d97106c14a755db51de1/EDA%20with%20SQL.ipynb</a:t>
            </a:r>
          </a:p>
        </p:txBody>
      </p:sp>
    </p:spTree>
    <p:extLst>
      <p:ext uri="{BB962C8B-B14F-4D97-AF65-F5344CB8AC3E}">
        <p14:creationId xmlns:p14="http://schemas.microsoft.com/office/powerpoint/2010/main" val="22494541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545445"/>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A map of the data was created to give further insight into the data. </a:t>
            </a:r>
          </a:p>
          <a:p>
            <a:pPr lvl="1">
              <a:lnSpc>
                <a:spcPct val="100000"/>
              </a:lnSpc>
              <a:spcBef>
                <a:spcPts val="1400"/>
              </a:spcBef>
            </a:pPr>
            <a:r>
              <a:rPr lang="en-US" sz="1800" dirty="0">
                <a:solidFill>
                  <a:schemeClr val="accent3">
                    <a:lumMod val="25000"/>
                  </a:schemeClr>
                </a:solidFill>
                <a:latin typeface="Abadi" panose="020B0604020104020204" pitchFamily="34" charset="0"/>
              </a:rPr>
              <a:t>Launch Site Markers Added: This gives the viewer a visual geographical location of the launch points as opposed to just looking at coordinates. A small circle is created in order to make it easier to see the launch site locations. </a:t>
            </a:r>
          </a:p>
          <a:p>
            <a:pPr lvl="1">
              <a:lnSpc>
                <a:spcPct val="100000"/>
              </a:lnSpc>
              <a:spcBef>
                <a:spcPts val="1400"/>
              </a:spcBef>
            </a:pPr>
            <a:r>
              <a:rPr lang="en-US" sz="1800" dirty="0">
                <a:solidFill>
                  <a:schemeClr val="accent3">
                    <a:lumMod val="25000"/>
                  </a:schemeClr>
                </a:solidFill>
                <a:latin typeface="Abadi" panose="020B0604020104020204" pitchFamily="34" charset="0"/>
              </a:rPr>
              <a:t>Markers Updated: The launch site markers were updated to display the number of failed and successful launches at the site. This is helpful in determining if a certain site is more successful than others, as well as displaying the number of launches being produced by site. </a:t>
            </a:r>
          </a:p>
          <a:p>
            <a:pPr lvl="1">
              <a:lnSpc>
                <a:spcPct val="100000"/>
              </a:lnSpc>
              <a:spcBef>
                <a:spcPts val="1400"/>
              </a:spcBef>
            </a:pPr>
            <a:r>
              <a:rPr lang="en-US" sz="1800" dirty="0">
                <a:solidFill>
                  <a:schemeClr val="accent3">
                    <a:lumMod val="25000"/>
                  </a:schemeClr>
                </a:solidFill>
                <a:latin typeface="Abadi" panose="020B0604020104020204" pitchFamily="34" charset="0"/>
              </a:rPr>
              <a:t>Lines Added: Distance lines were then created originating from the launch sites. This shows other important data such as distance to the nearest coastline, railway, and city. These factors can cause disturbances in launches so it is important to note how the distances can affect a launch, as well as indicate certain safety measures that might need to be taken. </a:t>
            </a:r>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
        <p:nvSpPr>
          <p:cNvPr id="6" name="TextBox 5">
            <a:extLst>
              <a:ext uri="{FF2B5EF4-FFF2-40B4-BE49-F238E27FC236}">
                <a16:creationId xmlns:a16="http://schemas.microsoft.com/office/drawing/2014/main" id="{14B11803-2C0A-A6BF-18E8-DA6CDE915853}"/>
              </a:ext>
            </a:extLst>
          </p:cNvPr>
          <p:cNvSpPr txBox="1"/>
          <p:nvPr/>
        </p:nvSpPr>
        <p:spPr>
          <a:xfrm>
            <a:off x="838200" y="6294286"/>
            <a:ext cx="10515600" cy="307777"/>
          </a:xfrm>
          <a:prstGeom prst="rect">
            <a:avLst/>
          </a:prstGeom>
          <a:noFill/>
        </p:spPr>
        <p:txBody>
          <a:bodyPr wrap="square">
            <a:spAutoFit/>
          </a:bodyPr>
          <a:lstStyle/>
          <a:p>
            <a:r>
              <a:rPr lang="en-US" sz="1400" dirty="0"/>
              <a:t>https://github.com/ericsvince/Coursera/blob/ebb93901b28ec1b2a0f61580da22a1586c578955/Visual%20Analytics%20with%20Folium.ipynb</a:t>
            </a: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An Interactive dashboard was created to give some insight on the data. This dashboard included the following elements. </a:t>
            </a:r>
          </a:p>
          <a:p>
            <a:pPr lvl="1">
              <a:lnSpc>
                <a:spcPct val="100000"/>
              </a:lnSpc>
              <a:spcBef>
                <a:spcPts val="1400"/>
              </a:spcBef>
            </a:pPr>
            <a:r>
              <a:rPr lang="en-US" sz="1800" dirty="0">
                <a:solidFill>
                  <a:schemeClr val="accent3">
                    <a:lumMod val="25000"/>
                  </a:schemeClr>
                </a:solidFill>
                <a:latin typeface="Abadi" panose="020B0604020104020204" pitchFamily="34" charset="0"/>
              </a:rPr>
              <a:t>Pie Chart – This chart showcases either the total successful launches by site or the success rate by a specific site via a dropdown menu.  This is important for it showcases which launch site is used more often for successful launches. The reasons for why one site is more utilized than another is not apparent by this chart, but it does raise that important question. It also can show if the reason a site is used more often is because its success rate is generally higher.</a:t>
            </a:r>
          </a:p>
          <a:p>
            <a:pPr lvl="1">
              <a:lnSpc>
                <a:spcPct val="100000"/>
              </a:lnSpc>
              <a:spcBef>
                <a:spcPts val="1400"/>
              </a:spcBef>
            </a:pPr>
            <a:r>
              <a:rPr lang="en-US" sz="1800" dirty="0">
                <a:solidFill>
                  <a:schemeClr val="accent3">
                    <a:lumMod val="25000"/>
                  </a:schemeClr>
                </a:solidFill>
                <a:latin typeface="Abadi" panose="020B0604020104020204" pitchFamily="34" charset="0"/>
              </a:rPr>
              <a:t>Scatter Plot – A scatter plot of the Outcomes vs. Payload Mass, categorized by launch site, was also created. The plot comes with s range slider in which the Payload Mass can be adjusted. This plot demonstrates the effect of Payload Mass on success rate, as well as determining if a certain launch site favors a specific payload mass range.  </a:t>
            </a:r>
          </a:p>
          <a:p>
            <a:pPr marL="0" indent="0">
              <a:buNone/>
            </a:pPr>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
        <p:nvSpPr>
          <p:cNvPr id="6" name="TextBox 5">
            <a:extLst>
              <a:ext uri="{FF2B5EF4-FFF2-40B4-BE49-F238E27FC236}">
                <a16:creationId xmlns:a16="http://schemas.microsoft.com/office/drawing/2014/main" id="{A182D8C2-EC1E-81DE-B74B-0514BF53FD7F}"/>
              </a:ext>
            </a:extLst>
          </p:cNvPr>
          <p:cNvSpPr txBox="1"/>
          <p:nvPr/>
        </p:nvSpPr>
        <p:spPr>
          <a:xfrm>
            <a:off x="770011" y="6273322"/>
            <a:ext cx="10723944" cy="307777"/>
          </a:xfrm>
          <a:prstGeom prst="rect">
            <a:avLst/>
          </a:prstGeom>
          <a:noFill/>
        </p:spPr>
        <p:txBody>
          <a:bodyPr wrap="square">
            <a:spAutoFit/>
          </a:bodyPr>
          <a:lstStyle/>
          <a:p>
            <a:r>
              <a:rPr lang="en-US" sz="1400" dirty="0"/>
              <a:t>https://github.com/ericsvince/Coursera/blob/ebb93901b28ec1b2a0f61580da22a1586c578955/spacex_dash_app%20(1).py</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Predictive analysis models were created with the available data in order to find the best model and to see if it was possible to accurately predict a successful launch via the available data. Models built included the flowing…</a:t>
            </a:r>
          </a:p>
          <a:p>
            <a:pPr lvl="1">
              <a:lnSpc>
                <a:spcPct val="100000"/>
              </a:lnSpc>
              <a:spcBef>
                <a:spcPts val="1400"/>
              </a:spcBef>
            </a:pPr>
            <a:r>
              <a:rPr lang="en-US" sz="1800" dirty="0">
                <a:solidFill>
                  <a:schemeClr val="accent3">
                    <a:lumMod val="25000"/>
                  </a:schemeClr>
                </a:solidFill>
                <a:latin typeface="Abadi" panose="020B0604020104020204" pitchFamily="34" charset="0"/>
              </a:rPr>
              <a:t>Logistic Regression</a:t>
            </a:r>
          </a:p>
          <a:p>
            <a:pPr lvl="1">
              <a:lnSpc>
                <a:spcPct val="100000"/>
              </a:lnSpc>
              <a:spcBef>
                <a:spcPts val="1400"/>
              </a:spcBef>
            </a:pPr>
            <a:r>
              <a:rPr lang="en-US" sz="1800" dirty="0">
                <a:solidFill>
                  <a:schemeClr val="accent3">
                    <a:lumMod val="25000"/>
                  </a:schemeClr>
                </a:solidFill>
                <a:latin typeface="Abadi" panose="020B0604020104020204" pitchFamily="34" charset="0"/>
              </a:rPr>
              <a:t>SVM</a:t>
            </a:r>
          </a:p>
          <a:p>
            <a:pPr lvl="1">
              <a:lnSpc>
                <a:spcPct val="100000"/>
              </a:lnSpc>
              <a:spcBef>
                <a:spcPts val="1400"/>
              </a:spcBef>
            </a:pPr>
            <a:r>
              <a:rPr lang="en-US" sz="1800" dirty="0">
                <a:solidFill>
                  <a:schemeClr val="accent3">
                    <a:lumMod val="25000"/>
                  </a:schemeClr>
                </a:solidFill>
                <a:latin typeface="Abadi" panose="020B0604020104020204" pitchFamily="34" charset="0"/>
              </a:rPr>
              <a:t>Decision Tree</a:t>
            </a:r>
          </a:p>
          <a:p>
            <a:pPr lvl="1">
              <a:lnSpc>
                <a:spcPct val="100000"/>
              </a:lnSpc>
              <a:spcBef>
                <a:spcPts val="1400"/>
              </a:spcBef>
            </a:pPr>
            <a:r>
              <a:rPr lang="en-US" sz="1800" dirty="0">
                <a:solidFill>
                  <a:schemeClr val="accent3">
                    <a:lumMod val="25000"/>
                  </a:schemeClr>
                </a:solidFill>
                <a:latin typeface="Abadi" panose="020B0604020104020204" pitchFamily="34" charset="0"/>
              </a:rPr>
              <a:t>KNN</a:t>
            </a:r>
          </a:p>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6" name="TextBox 5">
            <a:extLst>
              <a:ext uri="{FF2B5EF4-FFF2-40B4-BE49-F238E27FC236}">
                <a16:creationId xmlns:a16="http://schemas.microsoft.com/office/drawing/2014/main" id="{D0BEFA8A-35C8-A01E-E98F-C1B546BD7747}"/>
              </a:ext>
            </a:extLst>
          </p:cNvPr>
          <p:cNvSpPr txBox="1"/>
          <p:nvPr/>
        </p:nvSpPr>
        <p:spPr>
          <a:xfrm>
            <a:off x="770011" y="6319350"/>
            <a:ext cx="10723944" cy="307777"/>
          </a:xfrm>
          <a:prstGeom prst="rect">
            <a:avLst/>
          </a:prstGeom>
          <a:noFill/>
        </p:spPr>
        <p:txBody>
          <a:bodyPr wrap="square">
            <a:spAutoFit/>
          </a:bodyPr>
          <a:lstStyle/>
          <a:p>
            <a:r>
              <a:rPr lang="en-US" sz="1400" dirty="0"/>
              <a:t>https://github.com/ericsvince/Coursera/blob/644f7c76679a94a2a8a4dd2a2eb510da6ae161ab/Machine%20Learning%20Prediction.ipynb</a:t>
            </a:r>
          </a:p>
        </p:txBody>
      </p:sp>
      <p:graphicFrame>
        <p:nvGraphicFramePr>
          <p:cNvPr id="7" name="Diagram 6">
            <a:extLst>
              <a:ext uri="{FF2B5EF4-FFF2-40B4-BE49-F238E27FC236}">
                <a16:creationId xmlns:a16="http://schemas.microsoft.com/office/drawing/2014/main" id="{7E88154E-3530-A52E-2BEF-F86F9986DAB6}"/>
              </a:ext>
            </a:extLst>
          </p:cNvPr>
          <p:cNvGraphicFramePr/>
          <p:nvPr>
            <p:extLst>
              <p:ext uri="{D42A27DB-BD31-4B8C-83A1-F6EECF244321}">
                <p14:modId xmlns:p14="http://schemas.microsoft.com/office/powerpoint/2010/main" val="3927756120"/>
              </p:ext>
            </p:extLst>
          </p:nvPr>
        </p:nvGraphicFramePr>
        <p:xfrm>
          <a:off x="770010" y="4537363"/>
          <a:ext cx="10651979" cy="181071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588262"/>
            <a:ext cx="10616847" cy="4295751"/>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lvl="1">
              <a:lnSpc>
                <a:spcPct val="100000"/>
              </a:lnSpc>
              <a:spcBef>
                <a:spcPts val="1400"/>
              </a:spcBef>
            </a:pPr>
            <a:r>
              <a:rPr lang="en-US" sz="1800" dirty="0">
                <a:solidFill>
                  <a:schemeClr val="accent3">
                    <a:lumMod val="25000"/>
                  </a:schemeClr>
                </a:solidFill>
                <a:latin typeface="Abadi" panose="020B0604020104020204" pitchFamily="34" charset="0"/>
              </a:rPr>
              <a:t>Success Rate increased as number of flights increased.</a:t>
            </a:r>
          </a:p>
          <a:p>
            <a:pPr lvl="1">
              <a:lnSpc>
                <a:spcPct val="100000"/>
              </a:lnSpc>
              <a:spcBef>
                <a:spcPts val="1400"/>
              </a:spcBef>
            </a:pPr>
            <a:r>
              <a:rPr lang="en-US" sz="1800" dirty="0">
                <a:solidFill>
                  <a:schemeClr val="accent3">
                    <a:lumMod val="25000"/>
                  </a:schemeClr>
                </a:solidFill>
                <a:latin typeface="Abadi" panose="020B0604020104020204" pitchFamily="34" charset="0"/>
              </a:rPr>
              <a:t>Payload Mass did affect  the success rates.</a:t>
            </a:r>
          </a:p>
          <a:p>
            <a:pPr lvl="1">
              <a:lnSpc>
                <a:spcPct val="100000"/>
              </a:lnSpc>
              <a:spcBef>
                <a:spcPts val="1400"/>
              </a:spcBef>
            </a:pPr>
            <a:r>
              <a:rPr lang="en-US" sz="1800" dirty="0">
                <a:solidFill>
                  <a:schemeClr val="accent3">
                    <a:lumMod val="25000"/>
                  </a:schemeClr>
                </a:solidFill>
                <a:latin typeface="Abadi" panose="020B0604020104020204" pitchFamily="34" charset="0"/>
              </a:rPr>
              <a:t>Orbit types also affected the success rates.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results</a:t>
            </a:r>
          </a:p>
          <a:p>
            <a:pPr lvl="1">
              <a:lnSpc>
                <a:spcPct val="100000"/>
              </a:lnSpc>
              <a:spcBef>
                <a:spcPts val="1400"/>
              </a:spcBef>
            </a:pPr>
            <a:r>
              <a:rPr lang="en-US" sz="1800" dirty="0">
                <a:solidFill>
                  <a:schemeClr val="accent3">
                    <a:lumMod val="25000"/>
                  </a:schemeClr>
                </a:solidFill>
                <a:latin typeface="Abadi" panose="020B0604020104020204" pitchFamily="34" charset="0"/>
              </a:rPr>
              <a:t>KSC LC-39A Launch site had the most total successful launches.</a:t>
            </a:r>
          </a:p>
          <a:p>
            <a:pPr lvl="1">
              <a:lnSpc>
                <a:spcPct val="100000"/>
              </a:lnSpc>
              <a:spcBef>
                <a:spcPts val="1400"/>
              </a:spcBef>
            </a:pPr>
            <a:r>
              <a:rPr lang="en-US" sz="1800" dirty="0">
                <a:solidFill>
                  <a:schemeClr val="accent3">
                    <a:lumMod val="25000"/>
                  </a:schemeClr>
                </a:solidFill>
                <a:latin typeface="Abadi" panose="020B0604020104020204" pitchFamily="34" charset="0"/>
              </a:rPr>
              <a:t>Booster v1.1 had mostly failed launches regardless of payload mass.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lnSpc>
                <a:spcPct val="100000"/>
              </a:lnSpc>
              <a:spcBef>
                <a:spcPts val="1400"/>
              </a:spcBef>
            </a:pPr>
            <a:r>
              <a:rPr lang="en-US" sz="1800" dirty="0">
                <a:solidFill>
                  <a:schemeClr val="accent3">
                    <a:lumMod val="25000"/>
                  </a:schemeClr>
                </a:solidFill>
                <a:latin typeface="Abadi" panose="020B0604020104020204" pitchFamily="34" charset="0"/>
              </a:rPr>
              <a:t>After building four different predictive machine learning models, it was found that the decision tree model performed the best, with the rest of the models performing roughly the same. </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3844263"/>
            <a:ext cx="8253627" cy="180427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For these graphs, Class 0 (blue) means failure while Class 1 (orange) means a successful launch.</a:t>
            </a:r>
          </a:p>
          <a:p>
            <a:pPr>
              <a:lnSpc>
                <a:spcPct val="100000"/>
              </a:lnSpc>
              <a:spcBef>
                <a:spcPts val="1400"/>
              </a:spcBef>
            </a:pPr>
            <a:r>
              <a:rPr lang="en-US" sz="2200" dirty="0">
                <a:solidFill>
                  <a:schemeClr val="accent3">
                    <a:lumMod val="25000"/>
                  </a:schemeClr>
                </a:solidFill>
                <a:latin typeface="Abadi" panose="020B0604020104020204" pitchFamily="34" charset="0"/>
              </a:rPr>
              <a:t>As flight numbers increased, so did the success rate. </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759B0649-633B-B20E-A9A6-0755633D58A6}"/>
              </a:ext>
            </a:extLst>
          </p:cNvPr>
          <p:cNvPicPr>
            <a:picLocks noChangeAspect="1"/>
          </p:cNvPicPr>
          <p:nvPr/>
        </p:nvPicPr>
        <p:blipFill>
          <a:blip r:embed="rId4"/>
          <a:stretch>
            <a:fillRect/>
          </a:stretch>
        </p:blipFill>
        <p:spPr>
          <a:xfrm>
            <a:off x="770010" y="1495207"/>
            <a:ext cx="10687961" cy="211449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4981143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3260" y="4210050"/>
            <a:ext cx="9094640" cy="1562100"/>
          </a:xfrm>
          <a:prstGeom prst="rect">
            <a:avLst/>
          </a:prstGeom>
        </p:spPr>
        <p:txBody>
          <a:bodyPr>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It can be seen that a payload mass of around 6,000 kg is not ideal for launch site KSC LC 39A.</a:t>
            </a:r>
          </a:p>
          <a:p>
            <a:pPr>
              <a:lnSpc>
                <a:spcPct val="100000"/>
              </a:lnSpc>
              <a:spcBef>
                <a:spcPts val="1400"/>
              </a:spcBef>
            </a:pPr>
            <a:r>
              <a:rPr lang="en-US" sz="2200" dirty="0">
                <a:solidFill>
                  <a:schemeClr val="accent3">
                    <a:lumMod val="25000"/>
                  </a:schemeClr>
                </a:solidFill>
                <a:latin typeface="Abadi" panose="020B0604020104020204" pitchFamily="34" charset="0"/>
              </a:rPr>
              <a:t>It is also noted that once the payload mass gets above 7,000 kg, it yields much higher success rates as compared to the launches below 7,000 kg.</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a:extLst>
              <a:ext uri="{FF2B5EF4-FFF2-40B4-BE49-F238E27FC236}">
                <a16:creationId xmlns:a16="http://schemas.microsoft.com/office/drawing/2014/main" id="{45E42849-42C9-31A2-6D40-227E4789A0E9}"/>
              </a:ext>
            </a:extLst>
          </p:cNvPr>
          <p:cNvPicPr>
            <a:picLocks noChangeAspect="1"/>
          </p:cNvPicPr>
          <p:nvPr/>
        </p:nvPicPr>
        <p:blipFill>
          <a:blip r:embed="rId4"/>
          <a:stretch>
            <a:fillRect/>
          </a:stretch>
        </p:blipFill>
        <p:spPr>
          <a:xfrm>
            <a:off x="770010" y="1516815"/>
            <a:ext cx="10687961" cy="208721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3483375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 – Page 3</a:t>
            </a:r>
          </a:p>
          <a:p>
            <a:pPr>
              <a:lnSpc>
                <a:spcPct val="100000"/>
              </a:lnSpc>
              <a:spcBef>
                <a:spcPts val="1400"/>
              </a:spcBef>
            </a:pPr>
            <a:r>
              <a:rPr lang="en-US" sz="2200" dirty="0">
                <a:solidFill>
                  <a:schemeClr val="accent3">
                    <a:lumMod val="25000"/>
                  </a:schemeClr>
                </a:solidFill>
                <a:latin typeface="Abadi"/>
              </a:rPr>
              <a:t>Introduction – Page 4</a:t>
            </a:r>
          </a:p>
          <a:p>
            <a:pPr>
              <a:lnSpc>
                <a:spcPct val="100000"/>
              </a:lnSpc>
              <a:spcBef>
                <a:spcPts val="1400"/>
              </a:spcBef>
            </a:pPr>
            <a:r>
              <a:rPr lang="en-US" sz="2200" dirty="0">
                <a:solidFill>
                  <a:schemeClr val="accent3">
                    <a:lumMod val="25000"/>
                  </a:schemeClr>
                </a:solidFill>
                <a:latin typeface="Abadi"/>
              </a:rPr>
              <a:t>Methodology – Page 5</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38200" y="1557287"/>
            <a:ext cx="4330774"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For this bar chart, the data on the left-hand side is percentage, as in 1.0 equals 100%. </a:t>
            </a:r>
          </a:p>
          <a:p>
            <a:pPr>
              <a:lnSpc>
                <a:spcPct val="100000"/>
              </a:lnSpc>
              <a:spcBef>
                <a:spcPts val="1400"/>
              </a:spcBef>
            </a:pPr>
            <a:r>
              <a:rPr lang="en-US" sz="2200" dirty="0">
                <a:solidFill>
                  <a:schemeClr val="accent3">
                    <a:lumMod val="25000"/>
                  </a:schemeClr>
                </a:solidFill>
                <a:latin typeface="Abadi" panose="020B0604020104020204" pitchFamily="34" charset="0"/>
              </a:rPr>
              <a:t>Noteworthy that Orbit “SO” did not yield any successful launches.</a:t>
            </a:r>
          </a:p>
          <a:p>
            <a:pPr>
              <a:lnSpc>
                <a:spcPct val="100000"/>
              </a:lnSpc>
              <a:spcBef>
                <a:spcPts val="1400"/>
              </a:spcBef>
            </a:pPr>
            <a:r>
              <a:rPr lang="en-US" sz="2200" dirty="0">
                <a:solidFill>
                  <a:schemeClr val="accent3">
                    <a:lumMod val="25000"/>
                  </a:schemeClr>
                </a:solidFill>
                <a:latin typeface="Abadi" panose="020B0604020104020204" pitchFamily="34" charset="0"/>
              </a:rPr>
              <a:t>In a similar manner, four orbits only yielded successful launches [ES-L1, GEO, HEO, SSO]</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a:extLst>
              <a:ext uri="{FF2B5EF4-FFF2-40B4-BE49-F238E27FC236}">
                <a16:creationId xmlns:a16="http://schemas.microsoft.com/office/drawing/2014/main" id="{6D5FE4F5-4678-59AF-2867-B48725B5CC15}"/>
              </a:ext>
            </a:extLst>
          </p:cNvPr>
          <p:cNvPicPr>
            <a:picLocks noChangeAspect="1"/>
          </p:cNvPicPr>
          <p:nvPr/>
        </p:nvPicPr>
        <p:blipFill>
          <a:blip r:embed="rId4"/>
          <a:stretch>
            <a:fillRect/>
          </a:stretch>
        </p:blipFill>
        <p:spPr>
          <a:xfrm>
            <a:off x="5341937" y="1561148"/>
            <a:ext cx="5343525" cy="399097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98660" y="4161551"/>
            <a:ext cx="10782300" cy="1928325"/>
          </a:xfrm>
          <a:prstGeom prst="rect">
            <a:avLst/>
          </a:prstGeom>
        </p:spPr>
        <p:txBody>
          <a:bodyPr>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This scatter plot shows some key information that lacked in the bar chart in the previous slide. Here you can see that orbits SO and GEO only had one launch each. Due to this, the success rate from these orbits have a very low trust level.</a:t>
            </a:r>
          </a:p>
          <a:p>
            <a:pPr>
              <a:lnSpc>
                <a:spcPct val="100000"/>
              </a:lnSpc>
              <a:spcBef>
                <a:spcPts val="1400"/>
              </a:spcBef>
            </a:pPr>
            <a:r>
              <a:rPr lang="en-US" sz="2200" dirty="0">
                <a:solidFill>
                  <a:schemeClr val="accent3">
                    <a:lumMod val="25000"/>
                  </a:schemeClr>
                </a:solidFill>
                <a:latin typeface="Abadi" panose="020B0604020104020204" pitchFamily="34" charset="0"/>
              </a:rPr>
              <a:t>For most orbits, the success rate generally goes up with flight number, which has been a recurring theme in our data. </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D44E0F44-74A7-18F1-290D-69C10E41E736}"/>
              </a:ext>
            </a:extLst>
          </p:cNvPr>
          <p:cNvPicPr>
            <a:picLocks noChangeAspect="1"/>
          </p:cNvPicPr>
          <p:nvPr/>
        </p:nvPicPr>
        <p:blipFill>
          <a:blip r:embed="rId4"/>
          <a:stretch>
            <a:fillRect/>
          </a:stretch>
        </p:blipFill>
        <p:spPr>
          <a:xfrm>
            <a:off x="798660" y="1578330"/>
            <a:ext cx="10782300" cy="210529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4353143"/>
            <a:ext cx="10515600" cy="1561306"/>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This plot shows key differences between orbit types. A pay load mass below 2,000 kg is ideal for orbits ES-L1, SSO, and HEO. But it is the opposite scenario when it comes to orbits LEO, ISS, and PO. </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D8221271-D034-2DD7-0864-2884BBA4BE94}"/>
              </a:ext>
            </a:extLst>
          </p:cNvPr>
          <p:cNvPicPr>
            <a:picLocks noChangeAspect="1"/>
          </p:cNvPicPr>
          <p:nvPr/>
        </p:nvPicPr>
        <p:blipFill>
          <a:blip r:embed="rId4"/>
          <a:stretch>
            <a:fillRect/>
          </a:stretch>
        </p:blipFill>
        <p:spPr>
          <a:xfrm>
            <a:off x="770011" y="1884363"/>
            <a:ext cx="10515600" cy="207883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1744955"/>
            <a:ext cx="4278239"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As mentioned many times before, it can be seen here that as time goes on (i.e., flight number increases), the launch success rate tends to increase as well.</a:t>
            </a:r>
          </a:p>
          <a:p>
            <a:pPr>
              <a:lnSpc>
                <a:spcPct val="100000"/>
              </a:lnSpc>
              <a:spcBef>
                <a:spcPts val="1400"/>
              </a:spcBef>
            </a:pPr>
            <a:r>
              <a:rPr lang="en-US" sz="2200" dirty="0">
                <a:solidFill>
                  <a:schemeClr val="accent3">
                    <a:lumMod val="25000"/>
                  </a:schemeClr>
                </a:solidFill>
                <a:latin typeface="Abadi" panose="020B0604020104020204" pitchFamily="34" charset="0"/>
              </a:rPr>
              <a:t>Logically this makes sense since more data would have been collected and technology advances made as time went on. </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Launch Success Yearly Trend</a:t>
            </a:r>
            <a:endParaRPr lang="en-US" dirty="0">
              <a:solidFill>
                <a:srgbClr val="0B49CB"/>
              </a:solidFill>
              <a:latin typeface="Abadi"/>
            </a:endParaRPr>
          </a:p>
        </p:txBody>
      </p:sp>
      <p:pic>
        <p:nvPicPr>
          <p:cNvPr id="6" name="Picture 5">
            <a:extLst>
              <a:ext uri="{FF2B5EF4-FFF2-40B4-BE49-F238E27FC236}">
                <a16:creationId xmlns:a16="http://schemas.microsoft.com/office/drawing/2014/main" id="{3CA5B17D-278F-93B6-C521-134189F8C073}"/>
              </a:ext>
            </a:extLst>
          </p:cNvPr>
          <p:cNvPicPr>
            <a:picLocks noChangeAspect="1"/>
          </p:cNvPicPr>
          <p:nvPr/>
        </p:nvPicPr>
        <p:blipFill>
          <a:blip r:embed="rId4"/>
          <a:stretch>
            <a:fillRect/>
          </a:stretch>
        </p:blipFill>
        <p:spPr>
          <a:xfrm>
            <a:off x="5332412" y="1723073"/>
            <a:ext cx="5591175" cy="366712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Each launch site is shown in the table. This is accurate with the other data we have seen so far. </a:t>
            </a:r>
          </a:p>
          <a:p>
            <a:pPr>
              <a:lnSpc>
                <a:spcPct val="100000"/>
              </a:lnSpc>
              <a:spcBef>
                <a:spcPts val="1400"/>
              </a:spcBef>
            </a:pPr>
            <a:r>
              <a:rPr lang="en-US" sz="2200" dirty="0">
                <a:solidFill>
                  <a:schemeClr val="accent3">
                    <a:lumMod val="25000"/>
                  </a:schemeClr>
                </a:solidFill>
                <a:latin typeface="Abadi" panose="020B0604020104020204" pitchFamily="34" charset="0"/>
              </a:rPr>
              <a:t>Code used…</a:t>
            </a:r>
          </a:p>
          <a:p>
            <a:pPr lvl="1">
              <a:lnSpc>
                <a:spcPct val="100000"/>
              </a:lnSpc>
              <a:spcBef>
                <a:spcPts val="1400"/>
              </a:spcBef>
            </a:pPr>
            <a:r>
              <a:rPr lang="en-US" sz="1800" dirty="0">
                <a:solidFill>
                  <a:schemeClr val="accent3">
                    <a:lumMod val="25000"/>
                  </a:schemeClr>
                </a:solidFill>
                <a:latin typeface="Abadi" panose="020B0604020104020204" pitchFamily="34" charset="0"/>
              </a:rPr>
              <a:t>%</a:t>
            </a:r>
            <a:r>
              <a:rPr lang="en-US" sz="1800" dirty="0" err="1">
                <a:solidFill>
                  <a:srgbClr val="00B050"/>
                </a:solidFill>
                <a:latin typeface="Abadi" panose="020B0604020104020204" pitchFamily="34" charset="0"/>
              </a:rPr>
              <a:t>sql</a:t>
            </a:r>
            <a:r>
              <a:rPr lang="en-US" sz="1800" dirty="0">
                <a:solidFill>
                  <a:schemeClr val="accent3">
                    <a:lumMod val="25000"/>
                  </a:schemeClr>
                </a:solidFill>
                <a:latin typeface="Abadi" panose="020B0604020104020204" pitchFamily="34" charset="0"/>
              </a:rPr>
              <a:t> SELECT DISTINCT </a:t>
            </a:r>
            <a:r>
              <a:rPr lang="en-US" sz="1800" dirty="0" err="1">
                <a:solidFill>
                  <a:schemeClr val="accent3">
                    <a:lumMod val="25000"/>
                  </a:schemeClr>
                </a:solidFill>
                <a:latin typeface="Abadi" panose="020B0604020104020204" pitchFamily="34" charset="0"/>
              </a:rPr>
              <a:t>launch_site</a:t>
            </a:r>
            <a:r>
              <a:rPr lang="en-US" sz="1800" dirty="0">
                <a:solidFill>
                  <a:schemeClr val="accent3">
                    <a:lumMod val="25000"/>
                  </a:schemeClr>
                </a:solidFill>
                <a:latin typeface="Abadi" panose="020B0604020104020204" pitchFamily="34" charset="0"/>
              </a:rPr>
              <a:t> FROM SPACEXDATASET;</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a:extLst>
              <a:ext uri="{FF2B5EF4-FFF2-40B4-BE49-F238E27FC236}">
                <a16:creationId xmlns:a16="http://schemas.microsoft.com/office/drawing/2014/main" id="{64CEC039-C5B3-6EE8-6DA6-B97FC27559AE}"/>
              </a:ext>
            </a:extLst>
          </p:cNvPr>
          <p:cNvPicPr>
            <a:picLocks noChangeAspect="1"/>
          </p:cNvPicPr>
          <p:nvPr/>
        </p:nvPicPr>
        <p:blipFill>
          <a:blip r:embed="rId4"/>
          <a:stretch>
            <a:fillRect/>
          </a:stretch>
        </p:blipFill>
        <p:spPr>
          <a:xfrm>
            <a:off x="7852759" y="2986881"/>
            <a:ext cx="1514475" cy="202882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Below are 5 launches that had a launch site that started with “CCA”</a:t>
            </a:r>
          </a:p>
          <a:p>
            <a:pPr>
              <a:lnSpc>
                <a:spcPct val="100000"/>
              </a:lnSpc>
              <a:spcBef>
                <a:spcPts val="1400"/>
              </a:spcBef>
            </a:pPr>
            <a:r>
              <a:rPr lang="en-US" sz="2200" dirty="0">
                <a:solidFill>
                  <a:schemeClr val="accent3">
                    <a:lumMod val="25000"/>
                  </a:schemeClr>
                </a:solidFill>
                <a:latin typeface="Abadi" panose="020B0604020104020204" pitchFamily="34" charset="0"/>
              </a:rPr>
              <a:t>Code used…</a:t>
            </a:r>
          </a:p>
          <a:p>
            <a:pPr lvl="1">
              <a:lnSpc>
                <a:spcPct val="100000"/>
              </a:lnSpc>
              <a:spcBef>
                <a:spcPts val="1400"/>
              </a:spcBef>
            </a:pPr>
            <a:r>
              <a:rPr lang="en-US" sz="1800" dirty="0">
                <a:solidFill>
                  <a:schemeClr val="accent3">
                    <a:lumMod val="25000"/>
                  </a:schemeClr>
                </a:solidFill>
                <a:latin typeface="Abadi" panose="020B0604020104020204" pitchFamily="34" charset="0"/>
              </a:rPr>
              <a:t>%</a:t>
            </a:r>
            <a:r>
              <a:rPr lang="en-US" sz="1800" dirty="0" err="1">
                <a:solidFill>
                  <a:srgbClr val="00B050"/>
                </a:solidFill>
                <a:latin typeface="Abadi" panose="020B0604020104020204" pitchFamily="34" charset="0"/>
              </a:rPr>
              <a:t>sql</a:t>
            </a:r>
            <a:r>
              <a:rPr lang="en-US" sz="1800" dirty="0">
                <a:solidFill>
                  <a:schemeClr val="accent3">
                    <a:lumMod val="25000"/>
                  </a:schemeClr>
                </a:solidFill>
                <a:latin typeface="Abadi" panose="020B0604020104020204" pitchFamily="34" charset="0"/>
              </a:rPr>
              <a:t> SELECT * FROM SPACEXDATASET WHERE </a:t>
            </a:r>
            <a:r>
              <a:rPr lang="en-US" sz="1800" dirty="0" err="1">
                <a:solidFill>
                  <a:schemeClr val="accent3">
                    <a:lumMod val="25000"/>
                  </a:schemeClr>
                </a:solidFill>
                <a:latin typeface="Abadi" panose="020B0604020104020204" pitchFamily="34" charset="0"/>
              </a:rPr>
              <a:t>launch_site</a:t>
            </a:r>
            <a:r>
              <a:rPr lang="en-US" sz="1800" dirty="0">
                <a:solidFill>
                  <a:schemeClr val="accent3">
                    <a:lumMod val="25000"/>
                  </a:schemeClr>
                </a:solidFill>
                <a:latin typeface="Abadi" panose="020B0604020104020204" pitchFamily="34" charset="0"/>
              </a:rPr>
              <a:t> LIKE '%CCA%' LIMIT 5;</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A4537DA0-1EA8-43DA-2B48-9A5ECFB6C8A0}"/>
              </a:ext>
            </a:extLst>
          </p:cNvPr>
          <p:cNvPicPr>
            <a:picLocks noChangeAspect="1"/>
          </p:cNvPicPr>
          <p:nvPr/>
        </p:nvPicPr>
        <p:blipFill>
          <a:blip r:embed="rId4"/>
          <a:stretch>
            <a:fillRect/>
          </a:stretch>
        </p:blipFill>
        <p:spPr>
          <a:xfrm>
            <a:off x="770010" y="3429000"/>
            <a:ext cx="10274300" cy="249200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total payload carried by boosters from NASA was calculated. </a:t>
            </a:r>
          </a:p>
          <a:p>
            <a:pPr>
              <a:lnSpc>
                <a:spcPct val="100000"/>
              </a:lnSpc>
              <a:spcBef>
                <a:spcPts val="1400"/>
              </a:spcBef>
            </a:pPr>
            <a:r>
              <a:rPr lang="en-US" sz="2200" dirty="0">
                <a:solidFill>
                  <a:schemeClr val="accent3">
                    <a:lumMod val="25000"/>
                  </a:schemeClr>
                </a:solidFill>
                <a:latin typeface="Abadi" panose="020B0604020104020204" pitchFamily="34" charset="0"/>
              </a:rPr>
              <a:t>Code used…</a:t>
            </a:r>
          </a:p>
          <a:p>
            <a:pPr lvl="1">
              <a:lnSpc>
                <a:spcPct val="100000"/>
              </a:lnSpc>
              <a:spcBef>
                <a:spcPts val="1400"/>
              </a:spcBef>
            </a:pPr>
            <a:r>
              <a:rPr lang="en-US" sz="1800" dirty="0">
                <a:solidFill>
                  <a:schemeClr val="accent3">
                    <a:lumMod val="25000"/>
                  </a:schemeClr>
                </a:solidFill>
                <a:latin typeface="Abadi" panose="020B0604020104020204" pitchFamily="34" charset="0"/>
              </a:rPr>
              <a:t>%</a:t>
            </a:r>
            <a:r>
              <a:rPr lang="en-US" sz="1800" dirty="0" err="1">
                <a:solidFill>
                  <a:srgbClr val="00B050"/>
                </a:solidFill>
                <a:latin typeface="Abadi" panose="020B0604020104020204" pitchFamily="34" charset="0"/>
              </a:rPr>
              <a:t>sql</a:t>
            </a:r>
            <a:r>
              <a:rPr lang="en-US" sz="1800" dirty="0">
                <a:solidFill>
                  <a:schemeClr val="accent3">
                    <a:lumMod val="25000"/>
                  </a:schemeClr>
                </a:solidFill>
                <a:latin typeface="Abadi" panose="020B0604020104020204" pitchFamily="34" charset="0"/>
              </a:rPr>
              <a:t> SELECT SUM(</a:t>
            </a:r>
            <a:r>
              <a:rPr lang="en-US" sz="1800" dirty="0" err="1">
                <a:solidFill>
                  <a:schemeClr val="accent3">
                    <a:lumMod val="25000"/>
                  </a:schemeClr>
                </a:solidFill>
                <a:latin typeface="Abadi" panose="020B0604020104020204" pitchFamily="34" charset="0"/>
              </a:rPr>
              <a:t>payload_mass__kg</a:t>
            </a:r>
            <a:r>
              <a:rPr lang="en-US" sz="1800" dirty="0">
                <a:solidFill>
                  <a:schemeClr val="accent3">
                    <a:lumMod val="25000"/>
                  </a:schemeClr>
                </a:solidFill>
                <a:latin typeface="Abadi" panose="020B0604020104020204" pitchFamily="34" charset="0"/>
              </a:rPr>
              <a:t>_) FROM SPACEXDATASET WHERE customer LIKE '%NASA (CRS)%';</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B20FADD9-1B00-E94C-6DF9-E80F63053AF6}"/>
              </a:ext>
            </a:extLst>
          </p:cNvPr>
          <p:cNvPicPr>
            <a:picLocks noChangeAspect="1"/>
          </p:cNvPicPr>
          <p:nvPr/>
        </p:nvPicPr>
        <p:blipFill>
          <a:blip r:embed="rId4"/>
          <a:stretch>
            <a:fillRect/>
          </a:stretch>
        </p:blipFill>
        <p:spPr>
          <a:xfrm>
            <a:off x="4667250" y="3625056"/>
            <a:ext cx="1943100" cy="207439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average payload mass carried by booster version F9 v1.1</a:t>
            </a:r>
          </a:p>
          <a:p>
            <a:pPr>
              <a:lnSpc>
                <a:spcPct val="100000"/>
              </a:lnSpc>
              <a:spcBef>
                <a:spcPts val="1400"/>
              </a:spcBef>
            </a:pPr>
            <a:r>
              <a:rPr lang="en-US" sz="2200" dirty="0">
                <a:solidFill>
                  <a:schemeClr val="accent3">
                    <a:lumMod val="25000"/>
                  </a:schemeClr>
                </a:solidFill>
                <a:latin typeface="Abadi" panose="020B0604020104020204" pitchFamily="34" charset="0"/>
              </a:rPr>
              <a:t>Code used…</a:t>
            </a:r>
          </a:p>
          <a:p>
            <a:pPr lvl="1">
              <a:lnSpc>
                <a:spcPct val="100000"/>
              </a:lnSpc>
              <a:spcBef>
                <a:spcPts val="1400"/>
              </a:spcBef>
            </a:pPr>
            <a:r>
              <a:rPr lang="en-US" sz="1800" dirty="0">
                <a:solidFill>
                  <a:schemeClr val="accent3">
                    <a:lumMod val="25000"/>
                  </a:schemeClr>
                </a:solidFill>
                <a:latin typeface="Abadi" panose="020B0604020104020204" pitchFamily="34" charset="0"/>
              </a:rPr>
              <a:t>%</a:t>
            </a:r>
            <a:r>
              <a:rPr lang="en-US" sz="1800" dirty="0" err="1">
                <a:solidFill>
                  <a:srgbClr val="00B050"/>
                </a:solidFill>
                <a:latin typeface="Abadi" panose="020B0604020104020204" pitchFamily="34" charset="0"/>
              </a:rPr>
              <a:t>sql</a:t>
            </a:r>
            <a:r>
              <a:rPr lang="en-US" sz="1800" dirty="0">
                <a:solidFill>
                  <a:srgbClr val="00B050"/>
                </a:solidFill>
                <a:latin typeface="Abadi" panose="020B0604020104020204" pitchFamily="34" charset="0"/>
              </a:rPr>
              <a:t> </a:t>
            </a:r>
            <a:r>
              <a:rPr lang="en-US" sz="1800" dirty="0">
                <a:solidFill>
                  <a:schemeClr val="accent3">
                    <a:lumMod val="25000"/>
                  </a:schemeClr>
                </a:solidFill>
                <a:latin typeface="Abadi" panose="020B0604020104020204" pitchFamily="34" charset="0"/>
              </a:rPr>
              <a:t>SELECT AVG(</a:t>
            </a:r>
            <a:r>
              <a:rPr lang="en-US" sz="1800" dirty="0" err="1">
                <a:solidFill>
                  <a:schemeClr val="accent3">
                    <a:lumMod val="25000"/>
                  </a:schemeClr>
                </a:solidFill>
                <a:latin typeface="Abadi" panose="020B0604020104020204" pitchFamily="34" charset="0"/>
              </a:rPr>
              <a:t>payload_mass__kg</a:t>
            </a:r>
            <a:r>
              <a:rPr lang="en-US" sz="1800" dirty="0">
                <a:solidFill>
                  <a:schemeClr val="accent3">
                    <a:lumMod val="25000"/>
                  </a:schemeClr>
                </a:solidFill>
                <a:latin typeface="Abadi" panose="020B0604020104020204" pitchFamily="34" charset="0"/>
              </a:rPr>
              <a:t>_) FROM SPACEXDATASET WHERE </a:t>
            </a:r>
            <a:r>
              <a:rPr lang="en-US" sz="1800" dirty="0" err="1">
                <a:solidFill>
                  <a:schemeClr val="accent3">
                    <a:lumMod val="25000"/>
                  </a:schemeClr>
                </a:solidFill>
                <a:latin typeface="Abadi" panose="020B0604020104020204" pitchFamily="34" charset="0"/>
              </a:rPr>
              <a:t>booster_version</a:t>
            </a:r>
            <a:r>
              <a:rPr lang="en-US" sz="1800" dirty="0">
                <a:solidFill>
                  <a:schemeClr val="accent3">
                    <a:lumMod val="25000"/>
                  </a:schemeClr>
                </a:solidFill>
                <a:latin typeface="Abadi" panose="020B0604020104020204" pitchFamily="34" charset="0"/>
              </a:rPr>
              <a:t> LIKE '%F9 v1.1%';</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1E5F4916-E5F0-9229-7C28-C3E936003619}"/>
              </a:ext>
            </a:extLst>
          </p:cNvPr>
          <p:cNvPicPr>
            <a:picLocks noChangeAspect="1"/>
          </p:cNvPicPr>
          <p:nvPr/>
        </p:nvPicPr>
        <p:blipFill>
          <a:blip r:embed="rId4"/>
          <a:stretch>
            <a:fillRect/>
          </a:stretch>
        </p:blipFill>
        <p:spPr>
          <a:xfrm>
            <a:off x="5536785" y="3840423"/>
            <a:ext cx="1118429" cy="151529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date of the first successful landing outcome on ground pad</a:t>
            </a:r>
            <a:endParaRPr lang="en-US" dirty="0">
              <a:solidFill>
                <a:schemeClr val="accent3">
                  <a:lumMod val="25000"/>
                </a:schemeClr>
              </a:solidFill>
            </a:endParaRPr>
          </a:p>
          <a:p>
            <a:pPr>
              <a:lnSpc>
                <a:spcPct val="100000"/>
              </a:lnSpc>
              <a:spcBef>
                <a:spcPts val="1400"/>
              </a:spcBef>
            </a:pPr>
            <a:r>
              <a:rPr lang="en-US" sz="2200" dirty="0">
                <a:solidFill>
                  <a:schemeClr val="accent3">
                    <a:lumMod val="25000"/>
                  </a:schemeClr>
                </a:solidFill>
                <a:latin typeface="Abadi" panose="020B0604020104020204" pitchFamily="34" charset="0"/>
              </a:rPr>
              <a:t>Code used…</a:t>
            </a:r>
          </a:p>
          <a:p>
            <a:pPr lvl="1">
              <a:lnSpc>
                <a:spcPct val="100000"/>
              </a:lnSpc>
              <a:spcBef>
                <a:spcPts val="1400"/>
              </a:spcBef>
            </a:pPr>
            <a:r>
              <a:rPr lang="en-US" sz="1800" dirty="0">
                <a:solidFill>
                  <a:schemeClr val="accent3">
                    <a:lumMod val="25000"/>
                  </a:schemeClr>
                </a:solidFill>
                <a:latin typeface="Abadi" panose="020B0604020104020204" pitchFamily="34" charset="0"/>
              </a:rPr>
              <a:t>%</a:t>
            </a:r>
            <a:r>
              <a:rPr lang="en-US" sz="1800" dirty="0" err="1">
                <a:solidFill>
                  <a:srgbClr val="00B050"/>
                </a:solidFill>
                <a:latin typeface="Abadi" panose="020B0604020104020204" pitchFamily="34" charset="0"/>
              </a:rPr>
              <a:t>sql</a:t>
            </a:r>
            <a:r>
              <a:rPr lang="en-US" sz="1800" dirty="0">
                <a:solidFill>
                  <a:schemeClr val="accent3">
                    <a:lumMod val="25000"/>
                  </a:schemeClr>
                </a:solidFill>
                <a:latin typeface="Abadi" panose="020B0604020104020204" pitchFamily="34" charset="0"/>
              </a:rPr>
              <a:t> SELECT DATE FROM SPACEXDATASET WHERE </a:t>
            </a:r>
            <a:r>
              <a:rPr lang="en-US" sz="1800" dirty="0" err="1">
                <a:solidFill>
                  <a:schemeClr val="accent3">
                    <a:lumMod val="25000"/>
                  </a:schemeClr>
                </a:solidFill>
                <a:latin typeface="Abadi" panose="020B0604020104020204" pitchFamily="34" charset="0"/>
              </a:rPr>
              <a:t>landing__outcome</a:t>
            </a:r>
            <a:r>
              <a:rPr lang="en-US" sz="1800" dirty="0">
                <a:solidFill>
                  <a:schemeClr val="accent3">
                    <a:lumMod val="25000"/>
                  </a:schemeClr>
                </a:solidFill>
                <a:latin typeface="Abadi" panose="020B0604020104020204" pitchFamily="34" charset="0"/>
              </a:rPr>
              <a:t> LIKE '%Success (ground pad)%' ORDER BY DATE LIMIT 1;</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2C79E44A-810D-6A0F-E0CC-6A6D296903AB}"/>
              </a:ext>
            </a:extLst>
          </p:cNvPr>
          <p:cNvPicPr>
            <a:picLocks noChangeAspect="1"/>
          </p:cNvPicPr>
          <p:nvPr/>
        </p:nvPicPr>
        <p:blipFill>
          <a:blip r:embed="rId4"/>
          <a:stretch>
            <a:fillRect/>
          </a:stretch>
        </p:blipFill>
        <p:spPr>
          <a:xfrm>
            <a:off x="3867151" y="3810793"/>
            <a:ext cx="2809116" cy="181083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Names of boosters which have successfully landed on drone ship and had payload mass greater than 4000 kg but less than 6000 kg.</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Code used…</a:t>
            </a:r>
          </a:p>
          <a:p>
            <a:pPr lvl="1">
              <a:lnSpc>
                <a:spcPct val="100000"/>
              </a:lnSpc>
              <a:spcBef>
                <a:spcPts val="1400"/>
              </a:spcBef>
            </a:pPr>
            <a:r>
              <a:rPr lang="en-US" sz="1800" dirty="0">
                <a:solidFill>
                  <a:schemeClr val="accent3">
                    <a:lumMod val="25000"/>
                  </a:schemeClr>
                </a:solidFill>
                <a:latin typeface="Abadi" panose="020B0604020104020204" pitchFamily="34" charset="0"/>
              </a:rPr>
              <a:t>%</a:t>
            </a:r>
            <a:r>
              <a:rPr lang="en-US" sz="1800" dirty="0" err="1">
                <a:solidFill>
                  <a:srgbClr val="00B050"/>
                </a:solidFill>
                <a:latin typeface="Abadi" panose="020B0604020104020204" pitchFamily="34" charset="0"/>
              </a:rPr>
              <a:t>sql</a:t>
            </a:r>
            <a:r>
              <a:rPr lang="en-US" sz="1800" dirty="0">
                <a:solidFill>
                  <a:schemeClr val="accent3">
                    <a:lumMod val="25000"/>
                  </a:schemeClr>
                </a:solidFill>
                <a:latin typeface="Abadi" panose="020B0604020104020204" pitchFamily="34" charset="0"/>
              </a:rPr>
              <a:t> SELECT </a:t>
            </a:r>
            <a:r>
              <a:rPr lang="en-US" sz="1800" dirty="0" err="1">
                <a:solidFill>
                  <a:schemeClr val="accent3">
                    <a:lumMod val="25000"/>
                  </a:schemeClr>
                </a:solidFill>
                <a:latin typeface="Abadi" panose="020B0604020104020204" pitchFamily="34" charset="0"/>
              </a:rPr>
              <a:t>booster_version</a:t>
            </a:r>
            <a:r>
              <a:rPr lang="en-US" sz="1800" dirty="0">
                <a:solidFill>
                  <a:schemeClr val="accent3">
                    <a:lumMod val="25000"/>
                  </a:schemeClr>
                </a:solidFill>
                <a:latin typeface="Abadi" panose="020B0604020104020204" pitchFamily="34" charset="0"/>
              </a:rPr>
              <a:t> FROM SPACEXDATASET WHERE </a:t>
            </a:r>
            <a:r>
              <a:rPr lang="en-US" sz="1800" dirty="0" err="1">
                <a:solidFill>
                  <a:schemeClr val="accent3">
                    <a:lumMod val="25000"/>
                  </a:schemeClr>
                </a:solidFill>
                <a:latin typeface="Abadi" panose="020B0604020104020204" pitchFamily="34" charset="0"/>
              </a:rPr>
              <a:t>landing__outcome</a:t>
            </a:r>
            <a:r>
              <a:rPr lang="en-US" sz="1800" dirty="0">
                <a:solidFill>
                  <a:schemeClr val="accent3">
                    <a:lumMod val="25000"/>
                  </a:schemeClr>
                </a:solidFill>
                <a:latin typeface="Abadi" panose="020B0604020104020204" pitchFamily="34" charset="0"/>
              </a:rPr>
              <a:t> LIKE '%Success (drone ship)%' AND </a:t>
            </a:r>
            <a:r>
              <a:rPr lang="en-US" sz="1800" dirty="0" err="1">
                <a:solidFill>
                  <a:schemeClr val="accent3">
                    <a:lumMod val="25000"/>
                  </a:schemeClr>
                </a:solidFill>
                <a:latin typeface="Abadi" panose="020B0604020104020204" pitchFamily="34" charset="0"/>
              </a:rPr>
              <a:t>payload_mass__kg</a:t>
            </a:r>
            <a:r>
              <a:rPr lang="en-US" sz="1800" dirty="0">
                <a:solidFill>
                  <a:schemeClr val="accent3">
                    <a:lumMod val="25000"/>
                  </a:schemeClr>
                </a:solidFill>
                <a:latin typeface="Abadi" panose="020B0604020104020204" pitchFamily="34" charset="0"/>
              </a:rPr>
              <a:t>_ BETWEEN 4000 AND 6000;</a:t>
            </a: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6FCFB006-BF8F-F2C2-7287-8D94F3A09875}"/>
              </a:ext>
            </a:extLst>
          </p:cNvPr>
          <p:cNvPicPr>
            <a:picLocks noChangeAspect="1"/>
          </p:cNvPicPr>
          <p:nvPr/>
        </p:nvPicPr>
        <p:blipFill>
          <a:blip r:embed="rId4"/>
          <a:stretch>
            <a:fillRect/>
          </a:stretch>
        </p:blipFill>
        <p:spPr>
          <a:xfrm>
            <a:off x="4856991" y="4001294"/>
            <a:ext cx="1571625" cy="189547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6705827" y="1701448"/>
            <a:ext cx="4017889" cy="1039909"/>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
        <p:nvSpPr>
          <p:cNvPr id="5" name="Content Placeholder 2">
            <a:extLst>
              <a:ext uri="{FF2B5EF4-FFF2-40B4-BE49-F238E27FC236}">
                <a16:creationId xmlns:a16="http://schemas.microsoft.com/office/drawing/2014/main" id="{8F4DBB07-3D55-22D0-9975-1D4D801FF893}"/>
              </a:ext>
            </a:extLst>
          </p:cNvPr>
          <p:cNvSpPr txBox="1">
            <a:spLocks/>
          </p:cNvSpPr>
          <p:nvPr/>
        </p:nvSpPr>
        <p:spPr>
          <a:xfrm>
            <a:off x="770011" y="1578559"/>
            <a:ext cx="10104817" cy="5211877"/>
          </a:xfrm>
          <a:prstGeom prst="rect">
            <a:avLst/>
          </a:prstGeom>
        </p:spPr>
        <p:txBody>
          <a:bodyPr lIns="91440" tIns="45720" rIns="91440" bIns="45720" anchor="t">
            <a:normAutofit fontScale="3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a:lnSpc>
                <a:spcPct val="120000"/>
              </a:lnSpc>
              <a:spcBef>
                <a:spcPts val="1400"/>
              </a:spcBef>
            </a:pPr>
            <a:r>
              <a:rPr lang="en-US" sz="8800" dirty="0">
                <a:solidFill>
                  <a:schemeClr val="accent3">
                    <a:lumMod val="25000"/>
                  </a:schemeClr>
                </a:solidFill>
                <a:latin typeface="Abadi"/>
              </a:rPr>
              <a:t>Perform data wrangling</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Total number of successful and failure mission outcomes.</a:t>
            </a:r>
          </a:p>
          <a:p>
            <a:pPr>
              <a:lnSpc>
                <a:spcPct val="100000"/>
              </a:lnSpc>
              <a:spcBef>
                <a:spcPts val="1400"/>
              </a:spcBef>
            </a:pPr>
            <a:r>
              <a:rPr lang="en-US" sz="2200" dirty="0">
                <a:solidFill>
                  <a:schemeClr val="accent3">
                    <a:lumMod val="25000"/>
                  </a:schemeClr>
                </a:solidFill>
                <a:latin typeface="Abadi" panose="020B0604020104020204" pitchFamily="34" charset="0"/>
              </a:rPr>
              <a:t>Code used…</a:t>
            </a:r>
          </a:p>
          <a:p>
            <a:pPr lvl="1">
              <a:lnSpc>
                <a:spcPct val="100000"/>
              </a:lnSpc>
              <a:spcBef>
                <a:spcPts val="1400"/>
              </a:spcBef>
            </a:pPr>
            <a:r>
              <a:rPr lang="en-US" sz="1800" dirty="0">
                <a:solidFill>
                  <a:schemeClr val="accent3">
                    <a:lumMod val="25000"/>
                  </a:schemeClr>
                </a:solidFill>
                <a:latin typeface="Abadi" panose="020B0604020104020204" pitchFamily="34" charset="0"/>
              </a:rPr>
              <a:t>%</a:t>
            </a:r>
            <a:r>
              <a:rPr lang="en-US" sz="1800" dirty="0" err="1">
                <a:solidFill>
                  <a:srgbClr val="00B050"/>
                </a:solidFill>
                <a:latin typeface="Abadi" panose="020B0604020104020204" pitchFamily="34" charset="0"/>
              </a:rPr>
              <a:t>sql</a:t>
            </a:r>
            <a:r>
              <a:rPr lang="en-US" sz="1800" dirty="0">
                <a:solidFill>
                  <a:schemeClr val="accent3">
                    <a:lumMod val="25000"/>
                  </a:schemeClr>
                </a:solidFill>
                <a:latin typeface="Abadi" panose="020B0604020104020204" pitchFamily="34" charset="0"/>
              </a:rPr>
              <a:t> SELECT DISTINCT MISSION_OUTCOME, COUNT(*) FROM SPACEXDATASET GROUP BY MISSION_OUTCOME;</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58F7CF1B-BF8E-7C24-E9B3-872A4CD78E17}"/>
              </a:ext>
            </a:extLst>
          </p:cNvPr>
          <p:cNvPicPr>
            <a:picLocks noChangeAspect="1"/>
          </p:cNvPicPr>
          <p:nvPr/>
        </p:nvPicPr>
        <p:blipFill>
          <a:blip r:embed="rId4"/>
          <a:stretch>
            <a:fillRect/>
          </a:stretch>
        </p:blipFill>
        <p:spPr>
          <a:xfrm>
            <a:off x="4099754" y="4001294"/>
            <a:ext cx="3086100" cy="145732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8688315"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Names of the boosters which have carried the maximum payload mass.</a:t>
            </a:r>
          </a:p>
          <a:p>
            <a:pPr>
              <a:lnSpc>
                <a:spcPct val="100000"/>
              </a:lnSpc>
              <a:spcBef>
                <a:spcPts val="1400"/>
              </a:spcBef>
            </a:pPr>
            <a:r>
              <a:rPr lang="en-US" sz="2200" dirty="0">
                <a:solidFill>
                  <a:schemeClr val="accent3">
                    <a:lumMod val="25000"/>
                  </a:schemeClr>
                </a:solidFill>
                <a:latin typeface="Abadi" panose="020B0604020104020204" pitchFamily="34" charset="0"/>
              </a:rPr>
              <a:t>Code used…</a:t>
            </a:r>
          </a:p>
          <a:p>
            <a:pPr lvl="1">
              <a:lnSpc>
                <a:spcPct val="100000"/>
              </a:lnSpc>
              <a:spcBef>
                <a:spcPts val="1400"/>
              </a:spcBef>
            </a:pPr>
            <a:r>
              <a:rPr lang="en-US" sz="1800" dirty="0">
                <a:solidFill>
                  <a:schemeClr val="accent3">
                    <a:lumMod val="25000"/>
                  </a:schemeClr>
                </a:solidFill>
                <a:latin typeface="Abadi" panose="020B0604020104020204" pitchFamily="34" charset="0"/>
              </a:rPr>
              <a:t>%</a:t>
            </a:r>
            <a:r>
              <a:rPr lang="en-US" sz="1800" dirty="0" err="1">
                <a:solidFill>
                  <a:srgbClr val="00B050"/>
                </a:solidFill>
                <a:latin typeface="Abadi" panose="020B0604020104020204" pitchFamily="34" charset="0"/>
              </a:rPr>
              <a:t>sql</a:t>
            </a:r>
            <a:r>
              <a:rPr lang="en-US" sz="1800" dirty="0">
                <a:solidFill>
                  <a:schemeClr val="accent3">
                    <a:lumMod val="25000"/>
                  </a:schemeClr>
                </a:solidFill>
                <a:latin typeface="Abadi" panose="020B0604020104020204" pitchFamily="34" charset="0"/>
              </a:rPr>
              <a:t> SELECT DISTINCT </a:t>
            </a:r>
            <a:r>
              <a:rPr lang="en-US" sz="1800" dirty="0" err="1">
                <a:solidFill>
                  <a:schemeClr val="accent3">
                    <a:lumMod val="25000"/>
                  </a:schemeClr>
                </a:solidFill>
                <a:latin typeface="Abadi" panose="020B0604020104020204" pitchFamily="34" charset="0"/>
              </a:rPr>
              <a:t>booster_version</a:t>
            </a:r>
            <a:r>
              <a:rPr lang="en-US" sz="1800" dirty="0">
                <a:solidFill>
                  <a:schemeClr val="accent3">
                    <a:lumMod val="25000"/>
                  </a:schemeClr>
                </a:solidFill>
                <a:latin typeface="Abadi" panose="020B0604020104020204" pitchFamily="34" charset="0"/>
              </a:rPr>
              <a:t> FROM SPACEXDATASET WHERE </a:t>
            </a:r>
            <a:r>
              <a:rPr lang="en-US" sz="1800" dirty="0" err="1">
                <a:solidFill>
                  <a:schemeClr val="accent3">
                    <a:lumMod val="25000"/>
                  </a:schemeClr>
                </a:solidFill>
                <a:latin typeface="Abadi" panose="020B0604020104020204" pitchFamily="34" charset="0"/>
              </a:rPr>
              <a:t>payload_mass__kg</a:t>
            </a:r>
            <a:r>
              <a:rPr lang="en-US" sz="1800" dirty="0">
                <a:solidFill>
                  <a:schemeClr val="accent3">
                    <a:lumMod val="25000"/>
                  </a:schemeClr>
                </a:solidFill>
                <a:latin typeface="Abadi" panose="020B0604020104020204" pitchFamily="34" charset="0"/>
              </a:rPr>
              <a:t>_ = (SELECT MAX(</a:t>
            </a:r>
            <a:r>
              <a:rPr lang="en-US" sz="1800" dirty="0" err="1">
                <a:solidFill>
                  <a:schemeClr val="accent3">
                    <a:lumMod val="25000"/>
                  </a:schemeClr>
                </a:solidFill>
                <a:latin typeface="Abadi" panose="020B0604020104020204" pitchFamily="34" charset="0"/>
              </a:rPr>
              <a:t>payload_mass__kg</a:t>
            </a:r>
            <a:r>
              <a:rPr lang="en-US" sz="1800" dirty="0">
                <a:solidFill>
                  <a:schemeClr val="accent3">
                    <a:lumMod val="25000"/>
                  </a:schemeClr>
                </a:solidFill>
                <a:latin typeface="Abadi" panose="020B0604020104020204" pitchFamily="34" charset="0"/>
              </a:rPr>
              <a:t>_) FROM SPACEXDATASET);</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260DA3D0-27D3-341E-99B2-2F1BE2B0847B}"/>
              </a:ext>
            </a:extLst>
          </p:cNvPr>
          <p:cNvPicPr>
            <a:picLocks noChangeAspect="1"/>
          </p:cNvPicPr>
          <p:nvPr/>
        </p:nvPicPr>
        <p:blipFill>
          <a:blip r:embed="rId4"/>
          <a:stretch>
            <a:fillRect/>
          </a:stretch>
        </p:blipFill>
        <p:spPr>
          <a:xfrm>
            <a:off x="9761611" y="1413092"/>
            <a:ext cx="1524000" cy="4876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for in year 2015.</a:t>
            </a:r>
          </a:p>
          <a:p>
            <a:pPr>
              <a:lnSpc>
                <a:spcPct val="100000"/>
              </a:lnSpc>
              <a:spcBef>
                <a:spcPts val="1400"/>
              </a:spcBef>
            </a:pPr>
            <a:r>
              <a:rPr lang="en-US" sz="2200" dirty="0">
                <a:solidFill>
                  <a:schemeClr val="accent3">
                    <a:lumMod val="25000"/>
                  </a:schemeClr>
                </a:solidFill>
                <a:latin typeface="Abadi"/>
              </a:rPr>
              <a:t>Code used…</a:t>
            </a:r>
          </a:p>
          <a:p>
            <a:pPr lvl="1">
              <a:lnSpc>
                <a:spcPct val="100000"/>
              </a:lnSpc>
              <a:spcBef>
                <a:spcPts val="1400"/>
              </a:spcBef>
            </a:pPr>
            <a:r>
              <a:rPr lang="en-US" sz="1800" dirty="0">
                <a:solidFill>
                  <a:schemeClr val="accent3">
                    <a:lumMod val="25000"/>
                  </a:schemeClr>
                </a:solidFill>
                <a:latin typeface="Abadi"/>
              </a:rPr>
              <a:t>%</a:t>
            </a:r>
            <a:r>
              <a:rPr lang="en-US" sz="1800" dirty="0" err="1">
                <a:solidFill>
                  <a:srgbClr val="00B050"/>
                </a:solidFill>
                <a:latin typeface="Abadi"/>
              </a:rPr>
              <a:t>sql</a:t>
            </a:r>
            <a:r>
              <a:rPr lang="en-US" sz="1800" dirty="0">
                <a:solidFill>
                  <a:schemeClr val="accent3">
                    <a:lumMod val="25000"/>
                  </a:schemeClr>
                </a:solidFill>
                <a:latin typeface="Abadi"/>
              </a:rPr>
              <a:t> SELECT </a:t>
            </a:r>
            <a:r>
              <a:rPr lang="en-US" sz="1800" dirty="0" err="1">
                <a:solidFill>
                  <a:schemeClr val="accent3">
                    <a:lumMod val="25000"/>
                  </a:schemeClr>
                </a:solidFill>
                <a:latin typeface="Abadi"/>
              </a:rPr>
              <a:t>booster_version</a:t>
            </a:r>
            <a:r>
              <a:rPr lang="en-US" sz="1800" dirty="0">
                <a:solidFill>
                  <a:schemeClr val="accent3">
                    <a:lumMod val="25000"/>
                  </a:schemeClr>
                </a:solidFill>
                <a:latin typeface="Abadi"/>
              </a:rPr>
              <a:t>, </a:t>
            </a:r>
            <a:r>
              <a:rPr lang="en-US" sz="1800" dirty="0" err="1">
                <a:solidFill>
                  <a:schemeClr val="accent3">
                    <a:lumMod val="25000"/>
                  </a:schemeClr>
                </a:solidFill>
                <a:latin typeface="Abadi"/>
              </a:rPr>
              <a:t>launch_site</a:t>
            </a:r>
            <a:r>
              <a:rPr lang="en-US" sz="1800" dirty="0">
                <a:solidFill>
                  <a:schemeClr val="accent3">
                    <a:lumMod val="25000"/>
                  </a:schemeClr>
                </a:solidFill>
                <a:latin typeface="Abadi"/>
              </a:rPr>
              <a:t> FROM SPACEXDATASET WHERE </a:t>
            </a:r>
            <a:r>
              <a:rPr lang="en-US" sz="1800" dirty="0" err="1">
                <a:solidFill>
                  <a:schemeClr val="accent3">
                    <a:lumMod val="25000"/>
                  </a:schemeClr>
                </a:solidFill>
                <a:latin typeface="Abadi"/>
              </a:rPr>
              <a:t>landing__outcome</a:t>
            </a:r>
            <a:r>
              <a:rPr lang="en-US" sz="1800" dirty="0">
                <a:solidFill>
                  <a:schemeClr val="accent3">
                    <a:lumMod val="25000"/>
                  </a:schemeClr>
                </a:solidFill>
                <a:latin typeface="Abadi"/>
              </a:rPr>
              <a:t> LIKE '%Failure (drone ship)%' AND DATE LIKE '%2015%';</a:t>
            </a: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AF75DEDF-2664-1C1E-B4E1-3EBBD6F620FF}"/>
              </a:ext>
            </a:extLst>
          </p:cNvPr>
          <p:cNvPicPr>
            <a:picLocks noChangeAspect="1"/>
          </p:cNvPicPr>
          <p:nvPr/>
        </p:nvPicPr>
        <p:blipFill>
          <a:blip r:embed="rId4"/>
          <a:stretch>
            <a:fillRect/>
          </a:stretch>
        </p:blipFill>
        <p:spPr>
          <a:xfrm>
            <a:off x="4247391" y="4644737"/>
            <a:ext cx="2790825" cy="11049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7173840"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Ranking the count of landing outcomes in descending order.</a:t>
            </a:r>
          </a:p>
          <a:p>
            <a:pPr>
              <a:lnSpc>
                <a:spcPct val="100000"/>
              </a:lnSpc>
              <a:spcBef>
                <a:spcPts val="1400"/>
              </a:spcBef>
            </a:pPr>
            <a:r>
              <a:rPr lang="en-US" sz="2200" dirty="0">
                <a:solidFill>
                  <a:schemeClr val="accent3">
                    <a:lumMod val="25000"/>
                  </a:schemeClr>
                </a:solidFill>
                <a:latin typeface="Abadi" panose="020B0604020104020204" pitchFamily="34" charset="0"/>
              </a:rPr>
              <a:t>Code used…</a:t>
            </a:r>
          </a:p>
          <a:p>
            <a:pPr lvl="1">
              <a:lnSpc>
                <a:spcPct val="100000"/>
              </a:lnSpc>
              <a:spcBef>
                <a:spcPts val="1400"/>
              </a:spcBef>
            </a:pPr>
            <a:r>
              <a:rPr lang="en-US" sz="1800" dirty="0">
                <a:solidFill>
                  <a:schemeClr val="accent3">
                    <a:lumMod val="25000"/>
                  </a:schemeClr>
                </a:solidFill>
                <a:latin typeface="Abadi" panose="020B0604020104020204" pitchFamily="34" charset="0"/>
              </a:rPr>
              <a:t>%</a:t>
            </a:r>
            <a:r>
              <a:rPr lang="en-US" sz="1800" dirty="0" err="1">
                <a:solidFill>
                  <a:srgbClr val="00B050"/>
                </a:solidFill>
                <a:latin typeface="Abadi" panose="020B0604020104020204" pitchFamily="34" charset="0"/>
              </a:rPr>
              <a:t>sql</a:t>
            </a:r>
            <a:r>
              <a:rPr lang="en-US" sz="1800" dirty="0">
                <a:solidFill>
                  <a:srgbClr val="00B050"/>
                </a:solidFill>
                <a:latin typeface="Abadi" panose="020B0604020104020204" pitchFamily="34" charset="0"/>
              </a:rPr>
              <a:t> </a:t>
            </a:r>
            <a:r>
              <a:rPr lang="en-US" sz="1800" dirty="0">
                <a:solidFill>
                  <a:schemeClr val="accent3">
                    <a:lumMod val="25000"/>
                  </a:schemeClr>
                </a:solidFill>
                <a:latin typeface="Abadi" panose="020B0604020104020204" pitchFamily="34" charset="0"/>
              </a:rPr>
              <a:t>SELECT LANDING__OUTCOME, COUNT(LANDING__OUTCOME) AS Count FROM SPACEXDATASET WHERE DATE BETWEEN '2010-06-04' AND '2017-03-20' GROUP BY LANDING__OUTCOME ORDER BY COUNT DESC;</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C35666FC-7ECA-1301-7A70-875D6F231FA9}"/>
              </a:ext>
            </a:extLst>
          </p:cNvPr>
          <p:cNvPicPr>
            <a:picLocks noChangeAspect="1"/>
          </p:cNvPicPr>
          <p:nvPr/>
        </p:nvPicPr>
        <p:blipFill>
          <a:blip r:embed="rId4"/>
          <a:stretch>
            <a:fillRect/>
          </a:stretch>
        </p:blipFill>
        <p:spPr>
          <a:xfrm>
            <a:off x="8262636" y="1875473"/>
            <a:ext cx="2724150" cy="336232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223911" y="1494185"/>
            <a:ext cx="3344790"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Here we can see a map of the launch sites.</a:t>
            </a:r>
          </a:p>
          <a:p>
            <a:pPr>
              <a:lnSpc>
                <a:spcPct val="100000"/>
              </a:lnSpc>
              <a:spcBef>
                <a:spcPts val="1400"/>
              </a:spcBef>
            </a:pPr>
            <a:r>
              <a:rPr lang="en-US" sz="2200" dirty="0">
                <a:solidFill>
                  <a:schemeClr val="accent3">
                    <a:lumMod val="25000"/>
                  </a:schemeClr>
                </a:solidFill>
                <a:latin typeface="Abadi"/>
              </a:rPr>
              <a:t>Each launch site had a marker created for it.</a:t>
            </a:r>
          </a:p>
          <a:p>
            <a:pPr>
              <a:lnSpc>
                <a:spcPct val="100000"/>
              </a:lnSpc>
              <a:spcBef>
                <a:spcPts val="1400"/>
              </a:spcBef>
            </a:pPr>
            <a:r>
              <a:rPr lang="en-US" sz="2200" dirty="0">
                <a:solidFill>
                  <a:schemeClr val="accent3">
                    <a:lumMod val="25000"/>
                  </a:schemeClr>
                </a:solidFill>
                <a:latin typeface="Abadi"/>
              </a:rPr>
              <a:t>In addition, a circle was formed around the marker to make it more noticeable. Each circle has a different color to clearly identify different launch sites. </a:t>
            </a:r>
          </a:p>
          <a:p>
            <a:endParaRPr lang="en-US"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Adding Markers and Circles to Map</a:t>
            </a:r>
          </a:p>
        </p:txBody>
      </p:sp>
      <p:pic>
        <p:nvPicPr>
          <p:cNvPr id="6" name="Picture 5">
            <a:extLst>
              <a:ext uri="{FF2B5EF4-FFF2-40B4-BE49-F238E27FC236}">
                <a16:creationId xmlns:a16="http://schemas.microsoft.com/office/drawing/2014/main" id="{426540CB-2F88-8F34-EBA6-94D0F07314BF}"/>
              </a:ext>
            </a:extLst>
          </p:cNvPr>
          <p:cNvPicPr>
            <a:picLocks noChangeAspect="1"/>
          </p:cNvPicPr>
          <p:nvPr/>
        </p:nvPicPr>
        <p:blipFill rotWithShape="1">
          <a:blip r:embed="rId4"/>
          <a:srcRect t="41671" b="9070"/>
          <a:stretch/>
        </p:blipFill>
        <p:spPr>
          <a:xfrm>
            <a:off x="4327672" y="1431157"/>
            <a:ext cx="7010400" cy="205038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Picture 7">
            <a:extLst>
              <a:ext uri="{FF2B5EF4-FFF2-40B4-BE49-F238E27FC236}">
                <a16:creationId xmlns:a16="http://schemas.microsoft.com/office/drawing/2014/main" id="{4FECEB60-0853-911A-0AD1-F93A01598A53}"/>
              </a:ext>
            </a:extLst>
          </p:cNvPr>
          <p:cNvPicPr>
            <a:picLocks noChangeAspect="1"/>
          </p:cNvPicPr>
          <p:nvPr/>
        </p:nvPicPr>
        <p:blipFill>
          <a:blip r:embed="rId5"/>
          <a:stretch>
            <a:fillRect/>
          </a:stretch>
        </p:blipFill>
        <p:spPr>
          <a:xfrm>
            <a:off x="4175272" y="3825002"/>
            <a:ext cx="3487611" cy="205038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 name="Picture 9">
            <a:extLst>
              <a:ext uri="{FF2B5EF4-FFF2-40B4-BE49-F238E27FC236}">
                <a16:creationId xmlns:a16="http://schemas.microsoft.com/office/drawing/2014/main" id="{8DA6F595-8CBF-8E22-501E-13DF73EF999A}"/>
              </a:ext>
            </a:extLst>
          </p:cNvPr>
          <p:cNvPicPr>
            <a:picLocks noChangeAspect="1"/>
          </p:cNvPicPr>
          <p:nvPr/>
        </p:nvPicPr>
        <p:blipFill>
          <a:blip r:embed="rId6"/>
          <a:stretch>
            <a:fillRect/>
          </a:stretch>
        </p:blipFill>
        <p:spPr>
          <a:xfrm>
            <a:off x="8015361" y="3825002"/>
            <a:ext cx="3513271" cy="205038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3544815" cy="4351338"/>
          </a:xfrm>
          <a:prstGeom prst="rect">
            <a:avLst/>
          </a:prstGeom>
        </p:spPr>
        <p:txBody>
          <a:bodyPr lIns="91440" tIns="45720" rIns="91440" bIns="45720" anchor="t">
            <a:normAutofit lnSpcReduction="10000"/>
          </a:bodyPr>
          <a:lstStyle/>
          <a:p>
            <a:pPr>
              <a:lnSpc>
                <a:spcPct val="100000"/>
              </a:lnSpc>
              <a:spcBef>
                <a:spcPts val="1400"/>
              </a:spcBef>
            </a:pPr>
            <a:r>
              <a:rPr lang="en-US" sz="2200" dirty="0">
                <a:solidFill>
                  <a:schemeClr val="accent3">
                    <a:lumMod val="25000"/>
                  </a:schemeClr>
                </a:solidFill>
                <a:latin typeface="Abadi"/>
              </a:rPr>
              <a:t>Then each launch was added to the map by site location.</a:t>
            </a:r>
          </a:p>
          <a:p>
            <a:pPr>
              <a:lnSpc>
                <a:spcPct val="100000"/>
              </a:lnSpc>
              <a:spcBef>
                <a:spcPts val="1400"/>
              </a:spcBef>
            </a:pPr>
            <a:r>
              <a:rPr lang="en-US" sz="2200" dirty="0">
                <a:solidFill>
                  <a:schemeClr val="accent3">
                    <a:lumMod val="25000"/>
                  </a:schemeClr>
                </a:solidFill>
                <a:latin typeface="Abadi"/>
              </a:rPr>
              <a:t>These launches were also color coded, with red indicating a failed launch and green indicating a successful launch. </a:t>
            </a:r>
          </a:p>
          <a:p>
            <a:pPr>
              <a:lnSpc>
                <a:spcPct val="100000"/>
              </a:lnSpc>
              <a:spcBef>
                <a:spcPts val="1400"/>
              </a:spcBef>
            </a:pPr>
            <a:r>
              <a:rPr lang="en-US" sz="2200" dirty="0">
                <a:solidFill>
                  <a:schemeClr val="accent3">
                    <a:lumMod val="25000"/>
                  </a:schemeClr>
                </a:solidFill>
                <a:latin typeface="Abadi"/>
              </a:rPr>
              <a:t>To access the individual launches, the user must zoom in on the map and click on the launch site. </a:t>
            </a:r>
            <a:endParaRPr lang="en-US" dirty="0">
              <a:solidFill>
                <a:schemeClr val="accent3">
                  <a:lumMod val="25000"/>
                </a:schemeClr>
              </a:solidFill>
              <a:latin typeface="Abadi"/>
            </a:endParaRPr>
          </a:p>
          <a:p>
            <a:pPr>
              <a:spcBef>
                <a:spcPts val="1400"/>
              </a:spcBef>
            </a:pPr>
            <a:endParaRPr lang="en-US" dirty="0">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Map with individual launches</a:t>
            </a:r>
          </a:p>
        </p:txBody>
      </p:sp>
      <p:pic>
        <p:nvPicPr>
          <p:cNvPr id="4" name="Picture 3">
            <a:extLst>
              <a:ext uri="{FF2B5EF4-FFF2-40B4-BE49-F238E27FC236}">
                <a16:creationId xmlns:a16="http://schemas.microsoft.com/office/drawing/2014/main" id="{7CD0C0A5-4FA0-CB93-58B7-24567672054A}"/>
              </a:ext>
            </a:extLst>
          </p:cNvPr>
          <p:cNvPicPr>
            <a:picLocks noChangeAspect="1"/>
          </p:cNvPicPr>
          <p:nvPr/>
        </p:nvPicPr>
        <p:blipFill>
          <a:blip r:embed="rId4"/>
          <a:stretch>
            <a:fillRect/>
          </a:stretch>
        </p:blipFill>
        <p:spPr>
          <a:xfrm>
            <a:off x="8496953" y="3349941"/>
            <a:ext cx="3247371" cy="263066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Picture 6">
            <a:extLst>
              <a:ext uri="{FF2B5EF4-FFF2-40B4-BE49-F238E27FC236}">
                <a16:creationId xmlns:a16="http://schemas.microsoft.com/office/drawing/2014/main" id="{E24F438E-2387-0E98-0760-E790D6E5C64E}"/>
              </a:ext>
            </a:extLst>
          </p:cNvPr>
          <p:cNvPicPr>
            <a:picLocks noChangeAspect="1"/>
          </p:cNvPicPr>
          <p:nvPr/>
        </p:nvPicPr>
        <p:blipFill>
          <a:blip r:embed="rId5"/>
          <a:stretch>
            <a:fillRect/>
          </a:stretch>
        </p:blipFill>
        <p:spPr>
          <a:xfrm>
            <a:off x="4588995" y="3349941"/>
            <a:ext cx="3640606" cy="258745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 name="Picture 9">
            <a:extLst>
              <a:ext uri="{FF2B5EF4-FFF2-40B4-BE49-F238E27FC236}">
                <a16:creationId xmlns:a16="http://schemas.microsoft.com/office/drawing/2014/main" id="{31223659-2E0F-A73B-BFDE-FA23B55A8A2A}"/>
              </a:ext>
            </a:extLst>
          </p:cNvPr>
          <p:cNvPicPr>
            <a:picLocks noChangeAspect="1"/>
          </p:cNvPicPr>
          <p:nvPr/>
        </p:nvPicPr>
        <p:blipFill rotWithShape="1">
          <a:blip r:embed="rId6"/>
          <a:srcRect t="43056" b="6937"/>
          <a:stretch/>
        </p:blipFill>
        <p:spPr>
          <a:xfrm>
            <a:off x="4588995" y="1515246"/>
            <a:ext cx="5424188" cy="165203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690688"/>
            <a:ext cx="5259315" cy="4314825"/>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Some new markers and lines were added to the map to indicate coastlines, cities, and railways near the launch site. </a:t>
            </a:r>
          </a:p>
          <a:p>
            <a:pPr>
              <a:lnSpc>
                <a:spcPct val="100000"/>
              </a:lnSpc>
              <a:spcBef>
                <a:spcPts val="1400"/>
              </a:spcBef>
            </a:pPr>
            <a:r>
              <a:rPr lang="en-US" sz="2200" dirty="0">
                <a:solidFill>
                  <a:schemeClr val="accent3">
                    <a:lumMod val="25000"/>
                  </a:schemeClr>
                </a:solidFill>
                <a:latin typeface="Abadi"/>
              </a:rPr>
              <a:t>This can provide important safety information regarding the location of nearby areas occupied by people.</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Map with proximity lines</a:t>
            </a:r>
          </a:p>
        </p:txBody>
      </p:sp>
      <p:pic>
        <p:nvPicPr>
          <p:cNvPr id="4" name="Picture 3">
            <a:extLst>
              <a:ext uri="{FF2B5EF4-FFF2-40B4-BE49-F238E27FC236}">
                <a16:creationId xmlns:a16="http://schemas.microsoft.com/office/drawing/2014/main" id="{37BE31B4-4ACA-506B-0EEB-26D07B461F8B}"/>
              </a:ext>
            </a:extLst>
          </p:cNvPr>
          <p:cNvPicPr>
            <a:picLocks noChangeAspect="1"/>
          </p:cNvPicPr>
          <p:nvPr/>
        </p:nvPicPr>
        <p:blipFill>
          <a:blip r:embed="rId4"/>
          <a:stretch>
            <a:fillRect/>
          </a:stretch>
        </p:blipFill>
        <p:spPr>
          <a:xfrm>
            <a:off x="6139991" y="1575231"/>
            <a:ext cx="5145620" cy="331109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33F4A71-5AB2-A3ED-3F47-8F5E1B27589F}"/>
              </a:ext>
            </a:extLst>
          </p:cNvPr>
          <p:cNvPicPr>
            <a:picLocks noChangeAspect="1"/>
          </p:cNvPicPr>
          <p:nvPr/>
        </p:nvPicPr>
        <p:blipFill>
          <a:blip r:embed="rId4"/>
          <a:stretch>
            <a:fillRect/>
          </a:stretch>
        </p:blipFill>
        <p:spPr>
          <a:xfrm>
            <a:off x="0" y="2512201"/>
            <a:ext cx="12192000" cy="2693423"/>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1&gt; title with an appropriate title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Show the screenshot of launch success count for all sites, in a pie chart</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Launches by Site</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7" y="1423334"/>
            <a:ext cx="10403442" cy="460223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Bef>
                <a:spcPts val="1400"/>
              </a:spcBef>
              <a:buNone/>
            </a:pPr>
            <a:r>
              <a:rPr lang="en-US" sz="2200" dirty="0">
                <a:solidFill>
                  <a:schemeClr val="accent3">
                    <a:lumMod val="25000"/>
                  </a:schemeClr>
                </a:solidFill>
                <a:latin typeface="Abadi" panose="020B0604020104020204" pitchFamily="34" charset="0"/>
              </a:rPr>
              <a:t>	The possibility of space travel being available to the public has been proven. It is now important to provide space travel to the public for a variety of interests. Space Y is determined to provide this service to our consumers.</a:t>
            </a:r>
          </a:p>
          <a:p>
            <a:pPr marL="0" indent="0">
              <a:spcBef>
                <a:spcPts val="1400"/>
              </a:spcBef>
              <a:buNone/>
            </a:pPr>
            <a:r>
              <a:rPr lang="en-US" sz="2200" dirty="0">
                <a:solidFill>
                  <a:schemeClr val="accent3">
                    <a:lumMod val="25000"/>
                  </a:schemeClr>
                </a:solidFill>
                <a:latin typeface="Abadi" panose="020B0604020104020204" pitchFamily="34" charset="0"/>
              </a:rPr>
              <a:t>	SpaceX is the one of the most successful companies for providing space travel. We need to analyze the available data on SpaceX to determine how feasible it is for Space Y to become a successful venture. To do this, we will primarily focus on the cost of utilizing rockets designed for space travel. </a:t>
            </a:r>
          </a:p>
          <a:p>
            <a:pPr marL="0" indent="0">
              <a:spcBef>
                <a:spcPts val="1400"/>
              </a:spcBef>
              <a:buNone/>
            </a:pPr>
            <a:r>
              <a:rPr lang="en-US" sz="2200" dirty="0">
                <a:solidFill>
                  <a:schemeClr val="accent3">
                    <a:lumMod val="25000"/>
                  </a:schemeClr>
                </a:solidFill>
                <a:latin typeface="Abadi" panose="020B0604020104020204" pitchFamily="34" charset="0"/>
              </a:rPr>
              <a:t>Questions to ask and find the answers to include, but are not limited to, the following…</a:t>
            </a:r>
          </a:p>
          <a:p>
            <a:pPr lvl="1">
              <a:spcBef>
                <a:spcPts val="1400"/>
              </a:spcBef>
            </a:pPr>
            <a:r>
              <a:rPr lang="en-US" sz="1800" dirty="0">
                <a:solidFill>
                  <a:schemeClr val="accent3">
                    <a:lumMod val="25000"/>
                  </a:schemeClr>
                </a:solidFill>
                <a:latin typeface="Abadi" panose="020B0604020104020204" pitchFamily="34" charset="0"/>
              </a:rPr>
              <a:t>Why was SpaceX successful?</a:t>
            </a:r>
          </a:p>
          <a:p>
            <a:pPr lvl="1">
              <a:spcBef>
                <a:spcPts val="1400"/>
              </a:spcBef>
            </a:pPr>
            <a:r>
              <a:rPr lang="en-US" sz="1800" dirty="0">
                <a:solidFill>
                  <a:schemeClr val="accent3">
                    <a:lumMod val="25000"/>
                  </a:schemeClr>
                </a:solidFill>
                <a:latin typeface="Abadi" panose="020B0604020104020204" pitchFamily="34" charset="0"/>
              </a:rPr>
              <a:t>How much does it cost SpaceX to launch its rockets?</a:t>
            </a:r>
          </a:p>
          <a:p>
            <a:pPr lvl="1">
              <a:spcBef>
                <a:spcPts val="1400"/>
              </a:spcBef>
            </a:pPr>
            <a:r>
              <a:rPr lang="en-US" sz="1800" dirty="0">
                <a:solidFill>
                  <a:schemeClr val="accent3">
                    <a:lumMod val="25000"/>
                  </a:schemeClr>
                </a:solidFill>
                <a:latin typeface="Abadi" panose="020B0604020104020204" pitchFamily="34" charset="0"/>
              </a:rPr>
              <a:t>What rocket types and launch sites are favorable for successful launches?</a:t>
            </a:r>
          </a:p>
          <a:p>
            <a:pPr lvl="1">
              <a:spcBef>
                <a:spcPts val="1400"/>
              </a:spcBef>
            </a:pPr>
            <a:endParaRPr lang="en-US" sz="18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1825625"/>
            <a:ext cx="10551583"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2&gt;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Show the screenshot of the </a:t>
            </a:r>
            <a:r>
              <a:rPr lang="en-US" sz="2200" dirty="0" err="1">
                <a:solidFill>
                  <a:schemeClr val="accent3">
                    <a:lumMod val="25000"/>
                  </a:schemeClr>
                </a:solidFill>
                <a:latin typeface="Abadi"/>
              </a:rPr>
              <a:t>piechart</a:t>
            </a:r>
            <a:r>
              <a:rPr lang="en-US" sz="2200" dirty="0">
                <a:solidFill>
                  <a:schemeClr val="accent3">
                    <a:lumMod val="25000"/>
                  </a:schemeClr>
                </a:solidFill>
                <a:latin typeface="Abadi"/>
              </a:rPr>
              <a:t> for the launch site with highest launch success ratio</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2&gt;</a:t>
            </a:r>
          </a:p>
        </p:txBody>
      </p:sp>
      <p:pic>
        <p:nvPicPr>
          <p:cNvPr id="4" name="Picture 3">
            <a:extLst>
              <a:ext uri="{FF2B5EF4-FFF2-40B4-BE49-F238E27FC236}">
                <a16:creationId xmlns:a16="http://schemas.microsoft.com/office/drawing/2014/main" id="{2FCB4E40-86F5-9EFD-4387-11666B3F51C2}"/>
              </a:ext>
            </a:extLst>
          </p:cNvPr>
          <p:cNvPicPr>
            <a:picLocks noChangeAspect="1"/>
          </p:cNvPicPr>
          <p:nvPr/>
        </p:nvPicPr>
        <p:blipFill>
          <a:blip r:embed="rId4"/>
          <a:stretch>
            <a:fillRect/>
          </a:stretch>
        </p:blipFill>
        <p:spPr>
          <a:xfrm>
            <a:off x="3742660" y="3621517"/>
            <a:ext cx="6687879" cy="2404056"/>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002FF81-738A-64B3-ADFE-E6E6763854AC}"/>
              </a:ext>
            </a:extLst>
          </p:cNvPr>
          <p:cNvPicPr>
            <a:picLocks noChangeAspect="1"/>
          </p:cNvPicPr>
          <p:nvPr/>
        </p:nvPicPr>
        <p:blipFill>
          <a:blip r:embed="rId4"/>
          <a:stretch>
            <a:fillRect/>
          </a:stretch>
        </p:blipFill>
        <p:spPr>
          <a:xfrm>
            <a:off x="770011" y="3429000"/>
            <a:ext cx="8714772" cy="2351240"/>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10414662" cy="4351338"/>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a:t>
            </a:r>
            <a:r>
              <a:rPr lang="en-US" sz="2200" dirty="0">
                <a:solidFill>
                  <a:schemeClr val="accent3">
                    <a:lumMod val="25000"/>
                  </a:schemeClr>
                </a:solidFill>
                <a:latin typeface="Abadi" panose="020B0604020104020204" pitchFamily="34" charset="0"/>
              </a:rPr>
              <a:t>Show screenshots of Payload vs. Launch Outcome scatter plot for all sites, with different payload selected in the range slider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 such as which payload range or booster version have the largest success rate, etc.</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Outcome of All Sites</a:t>
            </a: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82114"/>
            <a:ext cx="5325989" cy="381158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Visualize the built model accuracy for all built classification models, in a bar chart</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Find which model has the highest classification accuracy</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graphicFrame>
        <p:nvGraphicFramePr>
          <p:cNvPr id="2" name="Table 2">
            <a:extLst>
              <a:ext uri="{FF2B5EF4-FFF2-40B4-BE49-F238E27FC236}">
                <a16:creationId xmlns:a16="http://schemas.microsoft.com/office/drawing/2014/main" id="{11375873-F7EF-E09B-4BA3-024C45BACE02}"/>
              </a:ext>
            </a:extLst>
          </p:cNvPr>
          <p:cNvGraphicFramePr>
            <a:graphicFrameLocks noGrp="1"/>
          </p:cNvGraphicFramePr>
          <p:nvPr>
            <p:extLst>
              <p:ext uri="{D42A27DB-BD31-4B8C-83A1-F6EECF244321}">
                <p14:modId xmlns:p14="http://schemas.microsoft.com/office/powerpoint/2010/main" val="983501073"/>
              </p:ext>
            </p:extLst>
          </p:nvPr>
        </p:nvGraphicFramePr>
        <p:xfrm>
          <a:off x="2765646" y="4526122"/>
          <a:ext cx="8128000" cy="1112520"/>
        </p:xfrm>
        <a:graphic>
          <a:graphicData uri="http://schemas.openxmlformats.org/drawingml/2006/table">
            <a:tbl>
              <a:tblPr firstRow="1" bandRow="1">
                <a:tableStyleId>{5C22544A-7EE6-4342-B048-85BDC9FD1C3A}</a:tableStyleId>
              </a:tblPr>
              <a:tblGrid>
                <a:gridCol w="1625600">
                  <a:extLst>
                    <a:ext uri="{9D8B030D-6E8A-4147-A177-3AD203B41FA5}">
                      <a16:colId xmlns:a16="http://schemas.microsoft.com/office/drawing/2014/main" val="897062369"/>
                    </a:ext>
                  </a:extLst>
                </a:gridCol>
                <a:gridCol w="1625600">
                  <a:extLst>
                    <a:ext uri="{9D8B030D-6E8A-4147-A177-3AD203B41FA5}">
                      <a16:colId xmlns:a16="http://schemas.microsoft.com/office/drawing/2014/main" val="1063498294"/>
                    </a:ext>
                  </a:extLst>
                </a:gridCol>
                <a:gridCol w="1625600">
                  <a:extLst>
                    <a:ext uri="{9D8B030D-6E8A-4147-A177-3AD203B41FA5}">
                      <a16:colId xmlns:a16="http://schemas.microsoft.com/office/drawing/2014/main" val="4150698854"/>
                    </a:ext>
                  </a:extLst>
                </a:gridCol>
                <a:gridCol w="1625600">
                  <a:extLst>
                    <a:ext uri="{9D8B030D-6E8A-4147-A177-3AD203B41FA5}">
                      <a16:colId xmlns:a16="http://schemas.microsoft.com/office/drawing/2014/main" val="13071639"/>
                    </a:ext>
                  </a:extLst>
                </a:gridCol>
                <a:gridCol w="1625600">
                  <a:extLst>
                    <a:ext uri="{9D8B030D-6E8A-4147-A177-3AD203B41FA5}">
                      <a16:colId xmlns:a16="http://schemas.microsoft.com/office/drawing/2014/main" val="671193020"/>
                    </a:ext>
                  </a:extLst>
                </a:gridCol>
              </a:tblGrid>
              <a:tr h="370840">
                <a:tc>
                  <a:txBody>
                    <a:bodyPr/>
                    <a:lstStyle/>
                    <a:p>
                      <a:r>
                        <a:rPr lang="en-US" dirty="0"/>
                        <a:t>Model</a:t>
                      </a:r>
                    </a:p>
                  </a:txBody>
                  <a:tcPr/>
                </a:tc>
                <a:tc>
                  <a:txBody>
                    <a:bodyPr/>
                    <a:lstStyle/>
                    <a:p>
                      <a:r>
                        <a:rPr lang="en-US" dirty="0"/>
                        <a:t>Log</a:t>
                      </a:r>
                    </a:p>
                  </a:txBody>
                  <a:tcPr/>
                </a:tc>
                <a:tc>
                  <a:txBody>
                    <a:bodyPr/>
                    <a:lstStyle/>
                    <a:p>
                      <a:r>
                        <a:rPr lang="en-US" dirty="0"/>
                        <a:t>SVM</a:t>
                      </a:r>
                    </a:p>
                  </a:txBody>
                  <a:tcPr/>
                </a:tc>
                <a:tc>
                  <a:txBody>
                    <a:bodyPr/>
                    <a:lstStyle/>
                    <a:p>
                      <a:r>
                        <a:rPr lang="en-US" dirty="0"/>
                        <a:t>Tree</a:t>
                      </a:r>
                    </a:p>
                  </a:txBody>
                  <a:tcPr/>
                </a:tc>
                <a:tc>
                  <a:txBody>
                    <a:bodyPr/>
                    <a:lstStyle/>
                    <a:p>
                      <a:r>
                        <a:rPr lang="en-US" dirty="0"/>
                        <a:t>KNN</a:t>
                      </a:r>
                    </a:p>
                  </a:txBody>
                  <a:tcPr/>
                </a:tc>
                <a:extLst>
                  <a:ext uri="{0D108BD9-81ED-4DB2-BD59-A6C34878D82A}">
                    <a16:rowId xmlns:a16="http://schemas.microsoft.com/office/drawing/2014/main" val="2400935708"/>
                  </a:ext>
                </a:extLst>
              </a:tr>
              <a:tr h="370840">
                <a:tc>
                  <a:txBody>
                    <a:bodyPr/>
                    <a:lstStyle/>
                    <a:p>
                      <a:r>
                        <a:rPr lang="en-US" dirty="0"/>
                        <a:t>Train</a:t>
                      </a:r>
                    </a:p>
                  </a:txBody>
                  <a:tcPr/>
                </a:tc>
                <a:tc>
                  <a:txBody>
                    <a:bodyPr/>
                    <a:lstStyle/>
                    <a:p>
                      <a:r>
                        <a:rPr lang="en-US" dirty="0"/>
                        <a:t>84.64</a:t>
                      </a:r>
                    </a:p>
                  </a:txBody>
                  <a:tcPr/>
                </a:tc>
                <a:tc>
                  <a:txBody>
                    <a:bodyPr/>
                    <a:lstStyle/>
                    <a:p>
                      <a:r>
                        <a:rPr lang="en-US" dirty="0"/>
                        <a:t>84.82</a:t>
                      </a:r>
                    </a:p>
                  </a:txBody>
                  <a:tcPr/>
                </a:tc>
                <a:tc>
                  <a:txBody>
                    <a:bodyPr/>
                    <a:lstStyle/>
                    <a:p>
                      <a:r>
                        <a:rPr lang="en-US" dirty="0"/>
                        <a:t>88.75</a:t>
                      </a:r>
                    </a:p>
                  </a:txBody>
                  <a:tcPr/>
                </a:tc>
                <a:tc>
                  <a:txBody>
                    <a:bodyPr/>
                    <a:lstStyle/>
                    <a:p>
                      <a:r>
                        <a:rPr lang="en-US" dirty="0"/>
                        <a:t>84.82</a:t>
                      </a:r>
                    </a:p>
                  </a:txBody>
                  <a:tcPr/>
                </a:tc>
                <a:extLst>
                  <a:ext uri="{0D108BD9-81ED-4DB2-BD59-A6C34878D82A}">
                    <a16:rowId xmlns:a16="http://schemas.microsoft.com/office/drawing/2014/main" val="4158353650"/>
                  </a:ext>
                </a:extLst>
              </a:tr>
              <a:tr h="370840">
                <a:tc>
                  <a:txBody>
                    <a:bodyPr/>
                    <a:lstStyle/>
                    <a:p>
                      <a:r>
                        <a:rPr lang="en-US" dirty="0"/>
                        <a:t>Test</a:t>
                      </a:r>
                    </a:p>
                  </a:txBody>
                  <a:tcPr/>
                </a:tc>
                <a:tc>
                  <a:txBody>
                    <a:bodyPr/>
                    <a:lstStyle/>
                    <a:p>
                      <a:r>
                        <a:rPr lang="en-US" dirty="0"/>
                        <a:t>85</a:t>
                      </a:r>
                    </a:p>
                  </a:txBody>
                  <a:tcPr/>
                </a:tc>
                <a:tc>
                  <a:txBody>
                    <a:bodyPr/>
                    <a:lstStyle/>
                    <a:p>
                      <a:r>
                        <a:rPr lang="en-US" dirty="0"/>
                        <a:t>83.33</a:t>
                      </a:r>
                    </a:p>
                  </a:txBody>
                  <a:tcPr/>
                </a:tc>
                <a:tc>
                  <a:txBody>
                    <a:bodyPr/>
                    <a:lstStyle/>
                    <a:p>
                      <a:r>
                        <a:rPr lang="en-US" dirty="0"/>
                        <a:t>94.44</a:t>
                      </a:r>
                    </a:p>
                  </a:txBody>
                  <a:tcPr/>
                </a:tc>
                <a:tc>
                  <a:txBody>
                    <a:bodyPr/>
                    <a:lstStyle/>
                    <a:p>
                      <a:r>
                        <a:rPr lang="en-US" dirty="0"/>
                        <a:t>83.33</a:t>
                      </a:r>
                    </a:p>
                  </a:txBody>
                  <a:tcPr/>
                </a:tc>
                <a:extLst>
                  <a:ext uri="{0D108BD9-81ED-4DB2-BD59-A6C34878D82A}">
                    <a16:rowId xmlns:a16="http://schemas.microsoft.com/office/drawing/2014/main" val="177778651"/>
                  </a:ext>
                </a:extLst>
              </a:tr>
            </a:tbl>
          </a:graphicData>
        </a:graphic>
      </p:graphicFrame>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947796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Show the confusion matrix of the best performing model with an explanation </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282D7AD1-790B-BEAD-C774-86A6212B6AE7}"/>
              </a:ext>
            </a:extLst>
          </p:cNvPr>
          <p:cNvPicPr>
            <a:picLocks noChangeAspect="1"/>
          </p:cNvPicPr>
          <p:nvPr/>
        </p:nvPicPr>
        <p:blipFill>
          <a:blip r:embed="rId4"/>
          <a:stretch>
            <a:fillRect/>
          </a:stretch>
        </p:blipFill>
        <p:spPr>
          <a:xfrm>
            <a:off x="5340312" y="3230563"/>
            <a:ext cx="3552825" cy="263842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5903913"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Point 1</a:t>
            </a:r>
          </a:p>
          <a:p>
            <a:pPr>
              <a:lnSpc>
                <a:spcPct val="100000"/>
              </a:lnSpc>
              <a:spcBef>
                <a:spcPts val="1400"/>
              </a:spcBef>
            </a:pPr>
            <a:r>
              <a:rPr lang="en-US" sz="2200">
                <a:solidFill>
                  <a:schemeClr val="accent3">
                    <a:lumMod val="25000"/>
                  </a:schemeClr>
                </a:solidFill>
                <a:latin typeface="Abadi" panose="020B0604020104020204" pitchFamily="34" charset="0"/>
              </a:rPr>
              <a:t>Point 2</a:t>
            </a:r>
          </a:p>
          <a:p>
            <a:pPr>
              <a:lnSpc>
                <a:spcPct val="100000"/>
              </a:lnSpc>
              <a:spcBef>
                <a:spcPts val="1400"/>
              </a:spcBef>
            </a:pPr>
            <a:r>
              <a:rPr lang="en-US" sz="2200">
                <a:solidFill>
                  <a:schemeClr val="accent3">
                    <a:lumMod val="25000"/>
                  </a:schemeClr>
                </a:solidFill>
                <a:latin typeface="Abadi" panose="020B0604020104020204" pitchFamily="34" charset="0"/>
              </a:rPr>
              <a:t>Point 3</a:t>
            </a:r>
          </a:p>
          <a:p>
            <a:pPr>
              <a:lnSpc>
                <a:spcPct val="100000"/>
              </a:lnSpc>
              <a:spcBef>
                <a:spcPts val="1400"/>
              </a:spcBef>
            </a:pPr>
            <a:r>
              <a:rPr lang="en-US" sz="2200">
                <a:solidFill>
                  <a:schemeClr val="accent3">
                    <a:lumMod val="25000"/>
                  </a:schemeClr>
                </a:solidFill>
                <a:latin typeface="Abadi" panose="020B0604020104020204" pitchFamily="34" charset="0"/>
              </a:rPr>
              <a:t>Point 4</a:t>
            </a:r>
          </a:p>
          <a:p>
            <a:pPr>
              <a:lnSpc>
                <a:spcPct val="100000"/>
              </a:lnSpc>
              <a:spcBef>
                <a:spcPts val="1400"/>
              </a:spcBef>
            </a:pPr>
            <a:r>
              <a:rPr lang="en-US" sz="2200">
                <a:solidFill>
                  <a:schemeClr val="accent3">
                    <a:lumMod val="25000"/>
                  </a:schemeClr>
                </a:solidFill>
                <a:latin typeface="Abadi" panose="020B0604020104020204" pitchFamily="34" charset="0"/>
              </a:rPr>
              <a:t>…</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Include any relevant assets like Python code snippets, SQL queries, charts, Notebook outputs, or data sets that you may have created during this project</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453217"/>
            <a:ext cx="10104817" cy="5211877"/>
          </a:xfrm>
          <a:prstGeom prst="rect">
            <a:avLst/>
          </a:prstGeom>
        </p:spPr>
        <p:txBody>
          <a:bodyPr lIns="91440" tIns="45720" rIns="91440" bIns="45720" anchor="t">
            <a:normAutofit fontScale="3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a:lnSpc>
                <a:spcPct val="120000"/>
              </a:lnSpc>
              <a:spcBef>
                <a:spcPts val="1400"/>
              </a:spcBef>
            </a:pPr>
            <a:r>
              <a:rPr lang="en-US" sz="8800" dirty="0">
                <a:solidFill>
                  <a:schemeClr val="accent3">
                    <a:lumMod val="25000"/>
                  </a:schemeClr>
                </a:solidFill>
                <a:latin typeface="Abadi"/>
              </a:rPr>
              <a:t>Perform data wrangling</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dirty="0">
                <a:latin typeface="Abadi"/>
              </a:rPr>
              <a:t>Data was collected by using SpaceX’s REST API. The API was used to extract data and define to data frames for the data to be analyzed. </a:t>
            </a:r>
          </a:p>
          <a:p>
            <a:pPr>
              <a:lnSpc>
                <a:spcPct val="100000"/>
              </a:lnSpc>
              <a:spcBef>
                <a:spcPts val="1400"/>
              </a:spcBef>
            </a:pPr>
            <a:r>
              <a:rPr lang="en-US" dirty="0">
                <a:latin typeface="Abadi"/>
              </a:rPr>
              <a:t>Data was also collected using web scraping techniques with the </a:t>
            </a:r>
            <a:r>
              <a:rPr lang="en-US" dirty="0" err="1">
                <a:latin typeface="Abadi"/>
              </a:rPr>
              <a:t>BeautifulSoup</a:t>
            </a:r>
            <a:r>
              <a:rPr lang="en-US" dirty="0">
                <a:latin typeface="Abadi"/>
              </a:rPr>
              <a:t> function.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9" y="1550004"/>
            <a:ext cx="10637233" cy="4225925"/>
          </a:xfrm>
          <a:prstGeom prst="rect">
            <a:avLst/>
          </a:prstGeom>
        </p:spPr>
        <p:txBody>
          <a:bodyPr vert="horz" lIns="91440" tIns="45720" rIns="91440" bIns="45720" rtlCol="0" anchor="t">
            <a:normAutofit/>
          </a:bodyPr>
          <a:lstStyle/>
          <a:p>
            <a:pPr marL="0" indent="0" algn="ctr">
              <a:lnSpc>
                <a:spcPct val="100000"/>
              </a:lnSpc>
              <a:spcBef>
                <a:spcPts val="1400"/>
              </a:spcBef>
              <a:buNone/>
            </a:pPr>
            <a:r>
              <a:rPr lang="en-US" dirty="0">
                <a:solidFill>
                  <a:schemeClr val="accent3">
                    <a:lumMod val="25000"/>
                  </a:schemeClr>
                </a:solidFill>
                <a:latin typeface="Abadi" panose="020B0604020104020204" pitchFamily="34" charset="0"/>
              </a:rPr>
              <a:t>Data collection process using the SpaceX API. </a:t>
            </a:r>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graphicFrame>
        <p:nvGraphicFramePr>
          <p:cNvPr id="7" name="Diagram 6">
            <a:extLst>
              <a:ext uri="{FF2B5EF4-FFF2-40B4-BE49-F238E27FC236}">
                <a16:creationId xmlns:a16="http://schemas.microsoft.com/office/drawing/2014/main" id="{E91BEE3A-20C5-07A0-85B4-99E693F68E1F}"/>
              </a:ext>
            </a:extLst>
          </p:cNvPr>
          <p:cNvGraphicFramePr/>
          <p:nvPr>
            <p:extLst>
              <p:ext uri="{D42A27DB-BD31-4B8C-83A1-F6EECF244321}">
                <p14:modId xmlns:p14="http://schemas.microsoft.com/office/powerpoint/2010/main" val="3816877958"/>
              </p:ext>
            </p:extLst>
          </p:nvPr>
        </p:nvGraphicFramePr>
        <p:xfrm>
          <a:off x="770012" y="2336801"/>
          <a:ext cx="10515600" cy="409041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 name="TextBox 1">
            <a:extLst>
              <a:ext uri="{FF2B5EF4-FFF2-40B4-BE49-F238E27FC236}">
                <a16:creationId xmlns:a16="http://schemas.microsoft.com/office/drawing/2014/main" id="{0BD18386-412E-4CA4-CC20-84C836451DFF}"/>
              </a:ext>
            </a:extLst>
          </p:cNvPr>
          <p:cNvSpPr txBox="1"/>
          <p:nvPr/>
        </p:nvSpPr>
        <p:spPr>
          <a:xfrm>
            <a:off x="770012" y="6475408"/>
            <a:ext cx="12142380" cy="307777"/>
          </a:xfrm>
          <a:prstGeom prst="rect">
            <a:avLst/>
          </a:prstGeom>
          <a:noFill/>
        </p:spPr>
        <p:txBody>
          <a:bodyPr wrap="square" rtlCol="0">
            <a:spAutoFit/>
          </a:bodyPr>
          <a:lstStyle/>
          <a:p>
            <a:r>
              <a:rPr lang="en-US" sz="1400" dirty="0"/>
              <a:t>https://github.com/ericsvince/Coursera/blob/a04b1cc5e91d9c572a6391550ddda1bfbd4dde19/Data%20Collection%20API%20Notebook.ipynb</a:t>
            </a:r>
          </a:p>
        </p:txBody>
      </p:sp>
    </p:spTree>
    <p:extLst>
      <p:ext uri="{BB962C8B-B14F-4D97-AF65-F5344CB8AC3E}">
        <p14:creationId xmlns:p14="http://schemas.microsoft.com/office/powerpoint/2010/main" val="32298045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04106" y="1584701"/>
            <a:ext cx="10583788" cy="549049"/>
          </a:xfrm>
          <a:prstGeom prst="rect">
            <a:avLst/>
          </a:prstGeom>
        </p:spPr>
        <p:txBody>
          <a:bodyPr lIns="91440" tIns="45720" rIns="91440" bIns="45720" anchor="t">
            <a:noAutofit/>
          </a:bodyPr>
          <a:lstStyle/>
          <a:p>
            <a:pPr marL="0" indent="0" algn="ctr">
              <a:lnSpc>
                <a:spcPct val="100000"/>
              </a:lnSpc>
              <a:spcBef>
                <a:spcPts val="1400"/>
              </a:spcBef>
              <a:buNone/>
            </a:pPr>
            <a:r>
              <a:rPr lang="en-US" sz="2400" dirty="0">
                <a:solidFill>
                  <a:schemeClr val="accent3">
                    <a:lumMod val="25000"/>
                  </a:schemeClr>
                </a:solidFill>
                <a:latin typeface="Abadi"/>
              </a:rPr>
              <a:t>Web scraping process for collecting data from a Wikipedia webpage.</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graphicFrame>
        <p:nvGraphicFramePr>
          <p:cNvPr id="7" name="Diagram 6">
            <a:extLst>
              <a:ext uri="{FF2B5EF4-FFF2-40B4-BE49-F238E27FC236}">
                <a16:creationId xmlns:a16="http://schemas.microsoft.com/office/drawing/2014/main" id="{C5C659A6-26F1-7B44-5303-B16DFCDAC337}"/>
              </a:ext>
            </a:extLst>
          </p:cNvPr>
          <p:cNvGraphicFramePr/>
          <p:nvPr>
            <p:extLst>
              <p:ext uri="{D42A27DB-BD31-4B8C-83A1-F6EECF244321}">
                <p14:modId xmlns:p14="http://schemas.microsoft.com/office/powerpoint/2010/main" val="4023195898"/>
              </p:ext>
            </p:extLst>
          </p:nvPr>
        </p:nvGraphicFramePr>
        <p:xfrm>
          <a:off x="770012" y="2336801"/>
          <a:ext cx="10515600" cy="409041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8" name="TextBox 7">
            <a:extLst>
              <a:ext uri="{FF2B5EF4-FFF2-40B4-BE49-F238E27FC236}">
                <a16:creationId xmlns:a16="http://schemas.microsoft.com/office/drawing/2014/main" id="{E46CA8FB-1721-2E6D-3951-B5C48603CCCE}"/>
              </a:ext>
            </a:extLst>
          </p:cNvPr>
          <p:cNvSpPr txBox="1"/>
          <p:nvPr/>
        </p:nvSpPr>
        <p:spPr>
          <a:xfrm>
            <a:off x="804106" y="6476373"/>
            <a:ext cx="11258034" cy="307777"/>
          </a:xfrm>
          <a:prstGeom prst="rect">
            <a:avLst/>
          </a:prstGeom>
          <a:noFill/>
        </p:spPr>
        <p:txBody>
          <a:bodyPr wrap="square">
            <a:spAutoFit/>
          </a:bodyPr>
          <a:lstStyle/>
          <a:p>
            <a:r>
              <a:rPr lang="en-US" sz="1400" dirty="0"/>
              <a:t>https://github.com/ericsvince/Coursera/blob/a04b1cc5e91d9c572a6391550ddda1bfbd4dde19/Data%20Collection%20with%20Web%20Scraping.ipynb</a:t>
            </a:r>
          </a:p>
        </p:txBody>
      </p:sp>
    </p:spTree>
    <p:extLst>
      <p:ext uri="{BB962C8B-B14F-4D97-AF65-F5344CB8AC3E}">
        <p14:creationId xmlns:p14="http://schemas.microsoft.com/office/powerpoint/2010/main" val="4270928330"/>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4.xml><?xml version="1.0" encoding="utf-8"?>
<WrappedLabelHistory xmlns:xsd="http://www.w3.org/2001/XMLSchema" xmlns:xsi="http://www.w3.org/2001/XMLSchema-instance" xmlns="http://www.boldonjames.com/2016/02/Classifier/internal/wrappedLabelHistory">
  <Value>PD94bWwgdmVyc2lvbj0iMS4wIiBlbmNvZGluZz0idXMtYXNjaWkiPz48bGFiZWxIaXN0b3J5IHhtbG5zOnhzZD0iaHR0cDovL3d3dy53My5vcmcvMjAwMS9YTUxTY2hlbWEiIHhtbG5zOnhzaT0iaHR0cDovL3d3dy53My5vcmcvMjAwMS9YTUxTY2hlbWEtaW5zdGFuY2UiIHhtbG5zPSJodHRwOi8vd3d3LmJvbGRvbmphbWVzLmNvbS8yMDE2LzAyL0NsYXNzaWZpZXIvaW50ZXJuYWwvbGFiZWxIaXN0b3J5Ij48aXRlbT48c2lzbCBzaXNsVmVyc2lvbj0iMCIgcG9saWN5PSJjOGQ1NzYwZS02MzhhLTQ3ZTgtOWUyZS0xMjI2YzJjYjI2OGQiIG9yaWdpbj0idXNlclNlbGVjdGVkIiAvPjxVc2VyTmFtZT5MRUlET1MtQ09SUFx2aW5jaXF1YWU8L1VzZXJOYW1lPjxEYXRlVGltZT42LzIzLzIwMjIgMjoyNzozMiBQTTwvRGF0ZVRpbWU+PExhYmVsU3RyaW5nPk5vIE1hcmtpbmc8L0xhYmVsU3RyaW5nPjwvaXRlbT48aXRlbT48c2lzbCBzaXNsVmVyc2lvbj0iMCIgcG9saWN5PSJjOGQ1NzYwZS02MzhhLTQ3ZTgtOWUyZS0xMjI2YzJjYjI2OGQiIG9yaWdpbj0iYXV0b1NlbGVjdGVkU3VnZ2VzdGlvbiI+PGVsZW1lbnQgdWlkPSI0MjgzNGJmYi0xZWMxLTRiZWItYmQ2NC1lYjgzZmIzY2IzZjMiIHZhbHVlPSIiIHhtbG5zPSJodHRwOi8vd3d3LmJvbGRvbmphbWVzLmNvbS8yMDA4LzAxL3NpZS9pbnRlcm5hbC9sYWJlbCIgLz48L3Npc2w+PFVzZXJOYW1lPkxFSURPUy1DT1JQXHZpbmNpcXVhZTwvVXNlck5hbWU+PERhdGVUaW1lPjYvMjMvMjAyMiAyOjI4OjI2IFBNPC9EYXRlVGltZT48TGFiZWxTdHJpbmc+VW5yZXN0cmljdGVkPC9MYWJlbFN0cmluZz48L2l0ZW0+PC9sYWJlbEhpc3Rvcnk+</Value>
</WrappedLabelHistory>
</file>

<file path=customXml/item5.xml><?xml version="1.0" encoding="utf-8"?>
<sisl xmlns:xsd="http://www.w3.org/2001/XMLSchema" xmlns:xsi="http://www.w3.org/2001/XMLSchema-instance" xmlns="http://www.boldonjames.com/2008/01/sie/internal/label" sislVersion="0" policy="c8d5760e-638a-47e8-9e2e-1226c2cb268d" origin="autoSelectedSuggestion">
  <element uid="42834bfb-1ec1-4beb-bd64-eb83fb3cb3f3" value=""/>
</sisl>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4.xml><?xml version="1.0" encoding="utf-8"?>
<ds:datastoreItem xmlns:ds="http://schemas.openxmlformats.org/officeDocument/2006/customXml" ds:itemID="{EB91BCAD-FEF5-44C2-AB8E-61E9A5248975}">
  <ds:schemaRefs>
    <ds:schemaRef ds:uri="http://www.w3.org/2001/XMLSchema"/>
    <ds:schemaRef ds:uri="http://www.boldonjames.com/2016/02/Classifier/internal/wrappedLabelHistory"/>
  </ds:schemaRefs>
</ds:datastoreItem>
</file>

<file path=customXml/itemProps5.xml><?xml version="1.0" encoding="utf-8"?>
<ds:datastoreItem xmlns:ds="http://schemas.openxmlformats.org/officeDocument/2006/customXml" ds:itemID="{A9EC611C-E514-44ED-A265-A0E6D27BB5DF}">
  <ds:schemaRefs>
    <ds:schemaRef ds:uri="http://www.w3.org/2001/XMLSchema"/>
    <ds:schemaRef ds:uri="http://www.boldonjames.com/2008/01/sie/internal/label"/>
  </ds:schemaRefs>
</ds:datastoreItem>
</file>

<file path=docProps/app.xml><?xml version="1.0" encoding="utf-8"?>
<Properties xmlns="http://schemas.openxmlformats.org/officeDocument/2006/extended-properties" xmlns:vt="http://schemas.openxmlformats.org/officeDocument/2006/docPropsVTypes">
  <Template/>
  <TotalTime>556</TotalTime>
  <Words>2999</Words>
  <Application>Microsoft Office PowerPoint</Application>
  <PresentationFormat>Widescreen</PresentationFormat>
  <Paragraphs>330</Paragraphs>
  <Slides>47</Slides>
  <Notes>47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47</vt:i4>
      </vt:variant>
    </vt:vector>
  </HeadingPairs>
  <TitlesOfParts>
    <vt:vector size="54" baseType="lpstr">
      <vt:lpstr>Abadi</vt:lpstr>
      <vt:lpstr>Arial</vt:lpstr>
      <vt:lpstr>Calibri</vt:lpstr>
      <vt:lpstr>Calibri Light</vt:lpstr>
      <vt:lpstr>IBM Plex Mono SemiBold</vt:lpstr>
      <vt:lpstr>IBM Plex Mono Text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Vinciquarra, Eric S. [US-US]</cp:lastModifiedBy>
  <cp:revision>244</cp:revision>
  <dcterms:created xsi:type="dcterms:W3CDTF">2021-04-29T18:58:34Z</dcterms:created>
  <dcterms:modified xsi:type="dcterms:W3CDTF">2022-06-24T18:06:07Z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y fmtid="{D5CDD505-2E9C-101B-9397-08002B2CF9AE}" pid="3" name="docIndexRef">
    <vt:lpwstr>f3d52999-fb01-4775-b55e-03008f3b8574</vt:lpwstr>
  </property>
  <property fmtid="{D5CDD505-2E9C-101B-9397-08002B2CF9AE}" pid="4" name="bjSaver">
    <vt:lpwstr>AWx/RNHaR9qOsHVMoct/leuq6W6BWt8z</vt:lpwstr>
  </property>
  <property fmtid="{D5CDD505-2E9C-101B-9397-08002B2CF9AE}" pid="5" name="MSIP_Label_c968a81f-7ed4-4faa-9408-9652e001dd96_Enabled">
    <vt:lpwstr>true</vt:lpwstr>
  </property>
  <property fmtid="{D5CDD505-2E9C-101B-9397-08002B2CF9AE}" pid="6" name="MSIP_Label_c968a81f-7ed4-4faa-9408-9652e001dd96_SetDate">
    <vt:lpwstr>2022-06-23T14:27:37Z</vt:lpwstr>
  </property>
  <property fmtid="{D5CDD505-2E9C-101B-9397-08002B2CF9AE}" pid="7" name="MSIP_Label_c968a81f-7ed4-4faa-9408-9652e001dd96_Method">
    <vt:lpwstr>Privileged</vt:lpwstr>
  </property>
  <property fmtid="{D5CDD505-2E9C-101B-9397-08002B2CF9AE}" pid="8" name="MSIP_Label_c968a81f-7ed4-4faa-9408-9652e001dd96_Name">
    <vt:lpwstr>Unrestricted</vt:lpwstr>
  </property>
  <property fmtid="{D5CDD505-2E9C-101B-9397-08002B2CF9AE}" pid="9" name="MSIP_Label_c968a81f-7ed4-4faa-9408-9652e001dd96_SiteId">
    <vt:lpwstr>b64da4ac-e800-4cfc-8931-e607f720a1b8</vt:lpwstr>
  </property>
  <property fmtid="{D5CDD505-2E9C-101B-9397-08002B2CF9AE}" pid="10" name="MSIP_Label_c968a81f-7ed4-4faa-9408-9652e001dd96_ActionId">
    <vt:lpwstr>b4f08f3e-f2ab-40f8-bcd3-cbec5a0935c9</vt:lpwstr>
  </property>
  <property fmtid="{D5CDD505-2E9C-101B-9397-08002B2CF9AE}" pid="11" name="MSIP_Label_c968a81f-7ed4-4faa-9408-9652e001dd96_ContentBits">
    <vt:lpwstr>0</vt:lpwstr>
  </property>
  <property fmtid="{D5CDD505-2E9C-101B-9397-08002B2CF9AE}" pid="12" name="bjDocumentLabelXML">
    <vt:lpwstr>&lt;?xml version="1.0" encoding="us-ascii"?&gt;&lt;sisl xmlns:xsd="http://www.w3.org/2001/XMLSchema" xmlns:xsi="http://www.w3.org/2001/XMLSchema-instance" sislVersion="0" policy="c8d5760e-638a-47e8-9e2e-1226c2cb268d" origin="autoSelectedSuggestion" xmlns="http://w</vt:lpwstr>
  </property>
  <property fmtid="{D5CDD505-2E9C-101B-9397-08002B2CF9AE}" pid="13" name="bjDocumentLabelXML-0">
    <vt:lpwstr>ww.boldonjames.com/2008/01/sie/internal/label"&gt;&lt;element uid="42834bfb-1ec1-4beb-bd64-eb83fb3cb3f3" value="" /&gt;&lt;/sisl&gt;</vt:lpwstr>
  </property>
  <property fmtid="{D5CDD505-2E9C-101B-9397-08002B2CF9AE}" pid="14" name="bjDocumentSecurityLabel">
    <vt:lpwstr>Unrestricted</vt:lpwstr>
  </property>
  <property fmtid="{D5CDD505-2E9C-101B-9397-08002B2CF9AE}" pid="15" name="bjLabelHistoryID">
    <vt:lpwstr>{EB91BCAD-FEF5-44C2-AB8E-61E9A5248975}</vt:lpwstr>
  </property>
</Properties>
</file>